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76" r:id="rId2"/>
    <p:sldId id="256" r:id="rId3"/>
    <p:sldId id="277" r:id="rId4"/>
    <p:sldId id="257" r:id="rId5"/>
    <p:sldId id="273" r:id="rId6"/>
    <p:sldId id="258" r:id="rId7"/>
    <p:sldId id="259" r:id="rId8"/>
    <p:sldId id="260" r:id="rId9"/>
    <p:sldId id="261" r:id="rId10"/>
    <p:sldId id="262" r:id="rId11"/>
    <p:sldId id="263" r:id="rId12"/>
    <p:sldId id="264" r:id="rId13"/>
    <p:sldId id="265" r:id="rId14"/>
    <p:sldId id="266" r:id="rId15"/>
    <p:sldId id="267" r:id="rId16"/>
    <p:sldId id="269" r:id="rId17"/>
    <p:sldId id="275" r:id="rId18"/>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6255"/>
    <a:srgbClr val="009900"/>
    <a:srgbClr val="9CBC86"/>
    <a:srgbClr val="A5ECA0"/>
    <a:srgbClr val="66FF33"/>
    <a:srgbClr val="AFCA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59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dirty="0"/>
          </a:p>
        </p:txBody>
      </p:sp>
      <p:sp>
        <p:nvSpPr>
          <p:cNvPr id="3" name="Date Placeholder 2"/>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D364D51B-2051-4700-9552-718BAF8F7DD6}" type="datetimeFigureOut">
              <a:rPr lang="en-GB" smtClean="0"/>
              <a:t>15/09/2025</a:t>
            </a:fld>
            <a:endParaRPr lang="en-GB" dirty="0"/>
          </a:p>
        </p:txBody>
      </p:sp>
      <p:sp>
        <p:nvSpPr>
          <p:cNvPr id="4" name="Footer Placeholder 3"/>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dirty="0"/>
          </a:p>
        </p:txBody>
      </p:sp>
      <p:sp>
        <p:nvSpPr>
          <p:cNvPr id="5" name="Slide Number Placeholder 4"/>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666AE059-F126-4606-9BA6-9C4EFEE3A771}" type="slidenum">
              <a:rPr lang="en-GB" smtClean="0"/>
              <a:t>‹#›</a:t>
            </a:fld>
            <a:endParaRPr lang="en-GB" dirty="0"/>
          </a:p>
        </p:txBody>
      </p:sp>
    </p:spTree>
    <p:extLst>
      <p:ext uri="{BB962C8B-B14F-4D97-AF65-F5344CB8AC3E}">
        <p14:creationId xmlns:p14="http://schemas.microsoft.com/office/powerpoint/2010/main" val="2340519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dirty="0"/>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E14D2A06-24DA-4CBC-8FEE-DA36B4ABBEF5}" type="datetimeFigureOut">
              <a:rPr lang="en-GB" smtClean="0"/>
              <a:t>15/09/2025</a:t>
            </a:fld>
            <a:endParaRPr lang="en-GB" dirty="0"/>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GB" dirty="0"/>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dirty="0"/>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C09B1418-829C-4109-957F-BACBF58ACD09}" type="slidenum">
              <a:rPr lang="en-GB" smtClean="0"/>
              <a:t>‹#›</a:t>
            </a:fld>
            <a:endParaRPr lang="en-GB" dirty="0"/>
          </a:p>
        </p:txBody>
      </p:sp>
    </p:spTree>
    <p:extLst>
      <p:ext uri="{BB962C8B-B14F-4D97-AF65-F5344CB8AC3E}">
        <p14:creationId xmlns:p14="http://schemas.microsoft.com/office/powerpoint/2010/main" val="1981653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9B1418-829C-4109-957F-BACBF58ACD09}" type="slidenum">
              <a:rPr lang="en-GB" smtClean="0"/>
              <a:t>2</a:t>
            </a:fld>
            <a:endParaRPr lang="en-GB" dirty="0"/>
          </a:p>
        </p:txBody>
      </p:sp>
    </p:spTree>
    <p:extLst>
      <p:ext uri="{BB962C8B-B14F-4D97-AF65-F5344CB8AC3E}">
        <p14:creationId xmlns:p14="http://schemas.microsoft.com/office/powerpoint/2010/main" val="2451984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AB1E87C-4A46-4789-A795-A140D0737911}" type="datetimeFigureOut">
              <a:rPr lang="en-GB" smtClean="0"/>
              <a:t>15/09/2025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75B7AF1-22B1-4411-8309-52A6FC893F94}" type="slidenum">
              <a:rPr lang="en-GB" smtClean="0"/>
              <a:t>‹#›</a:t>
            </a:fld>
            <a:endParaRPr lang="en-GB" dirty="0"/>
          </a:p>
        </p:txBody>
      </p:sp>
    </p:spTree>
    <p:extLst>
      <p:ext uri="{BB962C8B-B14F-4D97-AF65-F5344CB8AC3E}">
        <p14:creationId xmlns:p14="http://schemas.microsoft.com/office/powerpoint/2010/main" val="3454867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AB1E87C-4A46-4789-A795-A140D0737911}" type="datetimeFigureOut">
              <a:rPr lang="en-GB" smtClean="0"/>
              <a:t>15/09/2025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75B7AF1-22B1-4411-8309-52A6FC893F94}" type="slidenum">
              <a:rPr lang="en-GB" smtClean="0"/>
              <a:t>‹#›</a:t>
            </a:fld>
            <a:endParaRPr lang="en-GB" dirty="0"/>
          </a:p>
        </p:txBody>
      </p:sp>
    </p:spTree>
    <p:extLst>
      <p:ext uri="{BB962C8B-B14F-4D97-AF65-F5344CB8AC3E}">
        <p14:creationId xmlns:p14="http://schemas.microsoft.com/office/powerpoint/2010/main" val="4176226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AB1E87C-4A46-4789-A795-A140D0737911}" type="datetimeFigureOut">
              <a:rPr lang="en-GB" smtClean="0"/>
              <a:t>15/09/2025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75B7AF1-22B1-4411-8309-52A6FC893F94}" type="slidenum">
              <a:rPr lang="en-GB" smtClean="0"/>
              <a:t>‹#›</a:t>
            </a:fld>
            <a:endParaRPr lang="en-GB" dirty="0"/>
          </a:p>
        </p:txBody>
      </p:sp>
    </p:spTree>
    <p:extLst>
      <p:ext uri="{BB962C8B-B14F-4D97-AF65-F5344CB8AC3E}">
        <p14:creationId xmlns:p14="http://schemas.microsoft.com/office/powerpoint/2010/main" val="1728792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AB1E87C-4A46-4789-A795-A140D0737911}" type="datetimeFigureOut">
              <a:rPr lang="en-GB" smtClean="0"/>
              <a:t>15/09/2025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75B7AF1-22B1-4411-8309-52A6FC893F94}" type="slidenum">
              <a:rPr lang="en-GB" smtClean="0"/>
              <a:t>‹#›</a:t>
            </a:fld>
            <a:endParaRPr lang="en-GB" dirty="0"/>
          </a:p>
        </p:txBody>
      </p:sp>
    </p:spTree>
    <p:extLst>
      <p:ext uri="{BB962C8B-B14F-4D97-AF65-F5344CB8AC3E}">
        <p14:creationId xmlns:p14="http://schemas.microsoft.com/office/powerpoint/2010/main" val="1738231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B1E87C-4A46-4789-A795-A140D0737911}" type="datetimeFigureOut">
              <a:rPr lang="en-GB" smtClean="0"/>
              <a:t>15/09/2025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75B7AF1-22B1-4411-8309-52A6FC893F94}" type="slidenum">
              <a:rPr lang="en-GB" smtClean="0"/>
              <a:t>‹#›</a:t>
            </a:fld>
            <a:endParaRPr lang="en-GB" dirty="0"/>
          </a:p>
        </p:txBody>
      </p:sp>
    </p:spTree>
    <p:extLst>
      <p:ext uri="{BB962C8B-B14F-4D97-AF65-F5344CB8AC3E}">
        <p14:creationId xmlns:p14="http://schemas.microsoft.com/office/powerpoint/2010/main" val="2709200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AB1E87C-4A46-4789-A795-A140D0737911}" type="datetimeFigureOut">
              <a:rPr lang="en-GB" smtClean="0"/>
              <a:t>15/09/2025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75B7AF1-22B1-4411-8309-52A6FC893F94}" type="slidenum">
              <a:rPr lang="en-GB" smtClean="0"/>
              <a:t>‹#›</a:t>
            </a:fld>
            <a:endParaRPr lang="en-GB" dirty="0"/>
          </a:p>
        </p:txBody>
      </p:sp>
    </p:spTree>
    <p:extLst>
      <p:ext uri="{BB962C8B-B14F-4D97-AF65-F5344CB8AC3E}">
        <p14:creationId xmlns:p14="http://schemas.microsoft.com/office/powerpoint/2010/main" val="1009987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AB1E87C-4A46-4789-A795-A140D0737911}" type="datetimeFigureOut">
              <a:rPr lang="en-GB" smtClean="0"/>
              <a:t>15/09/2025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75B7AF1-22B1-4411-8309-52A6FC893F94}" type="slidenum">
              <a:rPr lang="en-GB" smtClean="0"/>
              <a:t>‹#›</a:t>
            </a:fld>
            <a:endParaRPr lang="en-GB" dirty="0"/>
          </a:p>
        </p:txBody>
      </p:sp>
    </p:spTree>
    <p:extLst>
      <p:ext uri="{BB962C8B-B14F-4D97-AF65-F5344CB8AC3E}">
        <p14:creationId xmlns:p14="http://schemas.microsoft.com/office/powerpoint/2010/main" val="3514694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AB1E87C-4A46-4789-A795-A140D0737911}" type="datetimeFigureOut">
              <a:rPr lang="en-GB" smtClean="0"/>
              <a:t>15/09/2025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75B7AF1-22B1-4411-8309-52A6FC893F94}" type="slidenum">
              <a:rPr lang="en-GB" smtClean="0"/>
              <a:t>‹#›</a:t>
            </a:fld>
            <a:endParaRPr lang="en-GB" dirty="0"/>
          </a:p>
        </p:txBody>
      </p:sp>
    </p:spTree>
    <p:extLst>
      <p:ext uri="{BB962C8B-B14F-4D97-AF65-F5344CB8AC3E}">
        <p14:creationId xmlns:p14="http://schemas.microsoft.com/office/powerpoint/2010/main" val="3334758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B1E87C-4A46-4789-A795-A140D0737911}" type="datetimeFigureOut">
              <a:rPr lang="en-GB" smtClean="0"/>
              <a:t>15/09/2025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75B7AF1-22B1-4411-8309-52A6FC893F94}" type="slidenum">
              <a:rPr lang="en-GB" smtClean="0"/>
              <a:t>‹#›</a:t>
            </a:fld>
            <a:endParaRPr lang="en-GB" dirty="0"/>
          </a:p>
        </p:txBody>
      </p:sp>
    </p:spTree>
    <p:extLst>
      <p:ext uri="{BB962C8B-B14F-4D97-AF65-F5344CB8AC3E}">
        <p14:creationId xmlns:p14="http://schemas.microsoft.com/office/powerpoint/2010/main" val="51576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B1E87C-4A46-4789-A795-A140D0737911}" type="datetimeFigureOut">
              <a:rPr lang="en-GB" smtClean="0"/>
              <a:t>15/09/2025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75B7AF1-22B1-4411-8309-52A6FC893F94}" type="slidenum">
              <a:rPr lang="en-GB" smtClean="0"/>
              <a:t>‹#›</a:t>
            </a:fld>
            <a:endParaRPr lang="en-GB" dirty="0"/>
          </a:p>
        </p:txBody>
      </p:sp>
    </p:spTree>
    <p:extLst>
      <p:ext uri="{BB962C8B-B14F-4D97-AF65-F5344CB8AC3E}">
        <p14:creationId xmlns:p14="http://schemas.microsoft.com/office/powerpoint/2010/main" val="834199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B1E87C-4A46-4789-A795-A140D0737911}" type="datetimeFigureOut">
              <a:rPr lang="en-GB" smtClean="0"/>
              <a:t>15/09/2025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75B7AF1-22B1-4411-8309-52A6FC893F94}" type="slidenum">
              <a:rPr lang="en-GB" smtClean="0"/>
              <a:t>‹#›</a:t>
            </a:fld>
            <a:endParaRPr lang="en-GB" dirty="0"/>
          </a:p>
        </p:txBody>
      </p:sp>
    </p:spTree>
    <p:extLst>
      <p:ext uri="{BB962C8B-B14F-4D97-AF65-F5344CB8AC3E}">
        <p14:creationId xmlns:p14="http://schemas.microsoft.com/office/powerpoint/2010/main" val="1741086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B1E87C-4A46-4789-A795-A140D0737911}" type="datetimeFigureOut">
              <a:rPr lang="en-GB" smtClean="0"/>
              <a:t>15/09/2025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B7AF1-22B1-4411-8309-52A6FC893F94}" type="slidenum">
              <a:rPr lang="en-GB" smtClean="0"/>
              <a:t>‹#›</a:t>
            </a:fld>
            <a:endParaRPr lang="en-GB" dirty="0"/>
          </a:p>
        </p:txBody>
      </p:sp>
    </p:spTree>
    <p:extLst>
      <p:ext uri="{BB962C8B-B14F-4D97-AF65-F5344CB8AC3E}">
        <p14:creationId xmlns:p14="http://schemas.microsoft.com/office/powerpoint/2010/main" val="642157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0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F8CC12-DF60-4E4C-8677-9A21F315BC2A}"/>
              </a:ext>
            </a:extLst>
          </p:cNvPr>
          <p:cNvPicPr>
            <a:picLocks noChangeAspect="1"/>
          </p:cNvPicPr>
          <p:nvPr/>
        </p:nvPicPr>
        <p:blipFill>
          <a:blip r:embed="rId2"/>
          <a:stretch>
            <a:fillRect/>
          </a:stretch>
        </p:blipFill>
        <p:spPr>
          <a:xfrm>
            <a:off x="358275" y="1613717"/>
            <a:ext cx="2080440" cy="3558848"/>
          </a:xfrm>
          <a:prstGeom prst="rect">
            <a:avLst/>
          </a:prstGeom>
          <a:ln>
            <a:noFill/>
          </a:ln>
          <a:effectLst>
            <a:softEdge rad="112500"/>
          </a:effectLst>
        </p:spPr>
      </p:pic>
      <p:pic>
        <p:nvPicPr>
          <p:cNvPr id="3" name="Picture 2">
            <a:extLst>
              <a:ext uri="{FF2B5EF4-FFF2-40B4-BE49-F238E27FC236}">
                <a16:creationId xmlns:a16="http://schemas.microsoft.com/office/drawing/2014/main" id="{837037ED-855F-4F06-AE1C-955B721EFB4E}"/>
              </a:ext>
            </a:extLst>
          </p:cNvPr>
          <p:cNvPicPr>
            <a:picLocks noChangeAspect="1"/>
          </p:cNvPicPr>
          <p:nvPr/>
        </p:nvPicPr>
        <p:blipFill>
          <a:blip r:embed="rId3"/>
          <a:stretch>
            <a:fillRect/>
          </a:stretch>
        </p:blipFill>
        <p:spPr>
          <a:xfrm>
            <a:off x="2618541" y="1058781"/>
            <a:ext cx="3193709" cy="2199014"/>
          </a:xfrm>
          <a:prstGeom prst="rect">
            <a:avLst/>
          </a:prstGeom>
          <a:ln>
            <a:noFill/>
          </a:ln>
          <a:effectLst>
            <a:softEdge rad="112500"/>
          </a:effectLst>
        </p:spPr>
      </p:pic>
      <p:pic>
        <p:nvPicPr>
          <p:cNvPr id="4" name="Picture 3">
            <a:extLst>
              <a:ext uri="{FF2B5EF4-FFF2-40B4-BE49-F238E27FC236}">
                <a16:creationId xmlns:a16="http://schemas.microsoft.com/office/drawing/2014/main" id="{64AE5A63-EF20-4F0B-B9B5-F5B338F6E585}"/>
              </a:ext>
            </a:extLst>
          </p:cNvPr>
          <p:cNvPicPr>
            <a:picLocks noChangeAspect="1"/>
          </p:cNvPicPr>
          <p:nvPr/>
        </p:nvPicPr>
        <p:blipFill>
          <a:blip r:embed="rId4"/>
          <a:stretch>
            <a:fillRect/>
          </a:stretch>
        </p:blipFill>
        <p:spPr>
          <a:xfrm>
            <a:off x="2642041" y="3554507"/>
            <a:ext cx="3043852" cy="2326341"/>
          </a:xfrm>
          <a:prstGeom prst="rect">
            <a:avLst/>
          </a:prstGeom>
          <a:ln>
            <a:noFill/>
          </a:ln>
          <a:effectLst>
            <a:softEdge rad="112500"/>
          </a:effectLst>
        </p:spPr>
      </p:pic>
      <p:pic>
        <p:nvPicPr>
          <p:cNvPr id="5" name="Picture 4">
            <a:extLst>
              <a:ext uri="{FF2B5EF4-FFF2-40B4-BE49-F238E27FC236}">
                <a16:creationId xmlns:a16="http://schemas.microsoft.com/office/drawing/2014/main" id="{ED8B437B-BE8E-460D-8451-8A8461AFB151}"/>
              </a:ext>
            </a:extLst>
          </p:cNvPr>
          <p:cNvPicPr>
            <a:picLocks noChangeAspect="1"/>
          </p:cNvPicPr>
          <p:nvPr/>
        </p:nvPicPr>
        <p:blipFill>
          <a:blip r:embed="rId5"/>
          <a:stretch>
            <a:fillRect/>
          </a:stretch>
        </p:blipFill>
        <p:spPr>
          <a:xfrm>
            <a:off x="6035883" y="401258"/>
            <a:ext cx="2596112" cy="3312282"/>
          </a:xfrm>
          <a:prstGeom prst="rect">
            <a:avLst/>
          </a:prstGeom>
          <a:ln>
            <a:noFill/>
          </a:ln>
          <a:effectLst>
            <a:softEdge rad="112500"/>
          </a:effectLst>
        </p:spPr>
      </p:pic>
      <p:pic>
        <p:nvPicPr>
          <p:cNvPr id="6" name="Picture 5">
            <a:extLst>
              <a:ext uri="{FF2B5EF4-FFF2-40B4-BE49-F238E27FC236}">
                <a16:creationId xmlns:a16="http://schemas.microsoft.com/office/drawing/2014/main" id="{9027C23C-BDF4-49C7-9B71-450A752735A8}"/>
              </a:ext>
            </a:extLst>
          </p:cNvPr>
          <p:cNvPicPr>
            <a:picLocks noChangeAspect="1"/>
          </p:cNvPicPr>
          <p:nvPr/>
        </p:nvPicPr>
        <p:blipFill>
          <a:blip r:embed="rId6"/>
          <a:stretch>
            <a:fillRect/>
          </a:stretch>
        </p:blipFill>
        <p:spPr>
          <a:xfrm>
            <a:off x="8855629" y="351520"/>
            <a:ext cx="3023254" cy="2521668"/>
          </a:xfrm>
          <a:prstGeom prst="rect">
            <a:avLst/>
          </a:prstGeom>
          <a:ln>
            <a:noFill/>
          </a:ln>
          <a:effectLst>
            <a:softEdge rad="112500"/>
          </a:effectLst>
        </p:spPr>
      </p:pic>
      <p:pic>
        <p:nvPicPr>
          <p:cNvPr id="7" name="Picture 6">
            <a:extLst>
              <a:ext uri="{FF2B5EF4-FFF2-40B4-BE49-F238E27FC236}">
                <a16:creationId xmlns:a16="http://schemas.microsoft.com/office/drawing/2014/main" id="{F4B3408A-9F6D-463E-8F2E-7EA81B535508}"/>
              </a:ext>
            </a:extLst>
          </p:cNvPr>
          <p:cNvPicPr>
            <a:picLocks noChangeAspect="1"/>
          </p:cNvPicPr>
          <p:nvPr/>
        </p:nvPicPr>
        <p:blipFill>
          <a:blip r:embed="rId7"/>
          <a:stretch>
            <a:fillRect/>
          </a:stretch>
        </p:blipFill>
        <p:spPr>
          <a:xfrm>
            <a:off x="8939310" y="2952996"/>
            <a:ext cx="2185890" cy="2878348"/>
          </a:xfrm>
          <a:prstGeom prst="rect">
            <a:avLst/>
          </a:prstGeom>
          <a:ln>
            <a:noFill/>
          </a:ln>
          <a:effectLst>
            <a:softEdge rad="112500"/>
          </a:effectLst>
        </p:spPr>
      </p:pic>
      <p:pic>
        <p:nvPicPr>
          <p:cNvPr id="8" name="Picture 7">
            <a:extLst>
              <a:ext uri="{FF2B5EF4-FFF2-40B4-BE49-F238E27FC236}">
                <a16:creationId xmlns:a16="http://schemas.microsoft.com/office/drawing/2014/main" id="{C9925A1B-9694-4960-A05E-EA03D8BD35AA}"/>
              </a:ext>
            </a:extLst>
          </p:cNvPr>
          <p:cNvPicPr>
            <a:picLocks noChangeAspect="1"/>
          </p:cNvPicPr>
          <p:nvPr/>
        </p:nvPicPr>
        <p:blipFill>
          <a:blip r:embed="rId8"/>
          <a:stretch>
            <a:fillRect/>
          </a:stretch>
        </p:blipFill>
        <p:spPr>
          <a:xfrm>
            <a:off x="6591173" y="3713540"/>
            <a:ext cx="1512922" cy="2643894"/>
          </a:xfrm>
          <a:prstGeom prst="rect">
            <a:avLst/>
          </a:prstGeom>
          <a:ln>
            <a:noFill/>
          </a:ln>
          <a:effectLst>
            <a:softEdge rad="112500"/>
          </a:effectLst>
        </p:spPr>
      </p:pic>
    </p:spTree>
    <p:extLst>
      <p:ext uri="{BB962C8B-B14F-4D97-AF65-F5344CB8AC3E}">
        <p14:creationId xmlns:p14="http://schemas.microsoft.com/office/powerpoint/2010/main" val="353615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EF74-8687-475B-9B04-5A0EE6BD05ED}"/>
              </a:ext>
            </a:extLst>
          </p:cNvPr>
          <p:cNvSpPr>
            <a:spLocks noGrp="1"/>
          </p:cNvSpPr>
          <p:nvPr>
            <p:ph type="title"/>
          </p:nvPr>
        </p:nvSpPr>
        <p:spPr>
          <a:xfrm>
            <a:off x="484093" y="582817"/>
            <a:ext cx="11537577" cy="1462086"/>
          </a:xfrm>
        </p:spPr>
        <p:txBody>
          <a:bodyPr>
            <a:normAutofit fontScale="90000"/>
          </a:bodyPr>
          <a:lstStyle/>
          <a:p>
            <a:r>
              <a:rPr lang="en-GB" dirty="0">
                <a:solidFill>
                  <a:srgbClr val="FF0000"/>
                </a:solidFill>
              </a:rPr>
              <a:t>4. Linking Curriculum Learning to Careers</a:t>
            </a:r>
          </a:p>
        </p:txBody>
      </p:sp>
      <p:graphicFrame>
        <p:nvGraphicFramePr>
          <p:cNvPr id="7" name="Table 6">
            <a:extLst>
              <a:ext uri="{FF2B5EF4-FFF2-40B4-BE49-F238E27FC236}">
                <a16:creationId xmlns:a16="http://schemas.microsoft.com/office/drawing/2014/main" id="{E27EE027-F79C-400F-8754-D839CAEAF8CD}"/>
              </a:ext>
            </a:extLst>
          </p:cNvPr>
          <p:cNvGraphicFramePr>
            <a:graphicFrameLocks noGrp="1"/>
          </p:cNvGraphicFramePr>
          <p:nvPr>
            <p:extLst>
              <p:ext uri="{D42A27DB-BD31-4B8C-83A1-F6EECF244321}">
                <p14:modId xmlns:p14="http://schemas.microsoft.com/office/powerpoint/2010/main" val="197008389"/>
              </p:ext>
            </p:extLst>
          </p:nvPr>
        </p:nvGraphicFramePr>
        <p:xfrm>
          <a:off x="1075628" y="2387104"/>
          <a:ext cx="10215419" cy="2930208"/>
        </p:xfrm>
        <a:graphic>
          <a:graphicData uri="http://schemas.openxmlformats.org/drawingml/2006/table">
            <a:tbl>
              <a:tblPr firstRow="1" firstCol="1" bandRow="1"/>
              <a:tblGrid>
                <a:gridCol w="4316449">
                  <a:extLst>
                    <a:ext uri="{9D8B030D-6E8A-4147-A177-3AD203B41FA5}">
                      <a16:colId xmlns:a16="http://schemas.microsoft.com/office/drawing/2014/main" val="3750100859"/>
                    </a:ext>
                  </a:extLst>
                </a:gridCol>
                <a:gridCol w="5898970">
                  <a:extLst>
                    <a:ext uri="{9D8B030D-6E8A-4147-A177-3AD203B41FA5}">
                      <a16:colId xmlns:a16="http://schemas.microsoft.com/office/drawing/2014/main" val="3960803449"/>
                    </a:ext>
                  </a:extLst>
                </a:gridCol>
              </a:tblGrid>
              <a:tr h="659606">
                <a:tc>
                  <a:txBody>
                    <a:bodyPr/>
                    <a:lstStyle/>
                    <a:p>
                      <a:pPr algn="ctr">
                        <a:spcAft>
                          <a:spcPts val="0"/>
                        </a:spcAft>
                      </a:pPr>
                      <a:r>
                        <a:rPr lang="en-GB" sz="16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 </a:t>
                      </a:r>
                      <a:endParaRPr lang="en-GB" sz="16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endParaRPr>
                    </a:p>
                    <a:p>
                      <a:pPr algn="ctr">
                        <a:spcAft>
                          <a:spcPts val="0"/>
                        </a:spcAft>
                      </a:pPr>
                      <a:r>
                        <a:rPr lang="en-GB" sz="16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Definition</a:t>
                      </a:r>
                      <a:endParaRPr lang="en-GB" sz="16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endParaRPr>
                    </a:p>
                    <a:p>
                      <a:pPr algn="ctr">
                        <a:spcAft>
                          <a:spcPts val="0"/>
                        </a:spcAft>
                      </a:pPr>
                      <a:r>
                        <a:rPr lang="en-GB" sz="16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 </a:t>
                      </a:r>
                      <a:endParaRPr lang="en-GB" sz="16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FD9"/>
                    </a:solidFill>
                  </a:tcPr>
                </a:tc>
                <a:tc>
                  <a:txBody>
                    <a:bodyPr/>
                    <a:lstStyle/>
                    <a:p>
                      <a:pPr algn="ctr">
                        <a:spcAft>
                          <a:spcPts val="0"/>
                        </a:spcAft>
                      </a:pPr>
                      <a:r>
                        <a:rPr lang="en-GB" sz="16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 </a:t>
                      </a:r>
                      <a:endParaRPr lang="en-GB" sz="16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endParaRPr>
                    </a:p>
                    <a:p>
                      <a:pPr algn="ctr">
                        <a:spcAft>
                          <a:spcPts val="0"/>
                        </a:spcAft>
                      </a:pPr>
                      <a:r>
                        <a:rPr lang="en-GB" sz="16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Criteria</a:t>
                      </a:r>
                      <a:endParaRPr lang="en-GB" dirty="0"/>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FD9"/>
                    </a:solidFill>
                  </a:tcPr>
                </a:tc>
                <a:extLst>
                  <a:ext uri="{0D108BD9-81ED-4DB2-BD59-A6C34878D82A}">
                    <a16:rowId xmlns:a16="http://schemas.microsoft.com/office/drawing/2014/main" val="1830733506"/>
                  </a:ext>
                </a:extLst>
              </a:tr>
              <a:tr h="2198688">
                <a:tc>
                  <a:txBody>
                    <a:bodyPr/>
                    <a:lstStyle/>
                    <a:p>
                      <a:pPr>
                        <a:spcAft>
                          <a:spcPts val="0"/>
                        </a:spcAft>
                      </a:pPr>
                      <a:r>
                        <a:rPr lang="en-GB" sz="12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As part of the school’s programme of careers education, all teachers should link curriculum learning with careers. Subject teachers should highlight the progression routes for their subject and the relevance of the knowledge and skills developed in their subject for a wide range of career pathways.</a:t>
                      </a:r>
                      <a:endPar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spcAft>
                          <a:spcPts val="0"/>
                        </a:spcAft>
                      </a:pPr>
                      <a:r>
                        <a:rPr lang="en-GB" sz="12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 Every year, in every subject, every pupil should have opportunities to learn how the knowledge and skills developed in that subject helps people to gain entry to, and be more effective workers within, a wide range of careers.</a:t>
                      </a:r>
                    </a:p>
                    <a:p>
                      <a:pPr>
                        <a:spcAft>
                          <a:spcPts val="0"/>
                        </a:spcAft>
                      </a:pPr>
                      <a:r>
                        <a:rPr lang="en-GB" sz="12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 Careers should form part of the school’s ongoing staff development programme for teachers and all staff who support pupils.</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672596694"/>
                  </a:ext>
                </a:extLst>
              </a:tr>
            </a:tbl>
          </a:graphicData>
        </a:graphic>
      </p:graphicFrame>
    </p:spTree>
    <p:extLst>
      <p:ext uri="{BB962C8B-B14F-4D97-AF65-F5344CB8AC3E}">
        <p14:creationId xmlns:p14="http://schemas.microsoft.com/office/powerpoint/2010/main" val="677136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EF74-8687-475B-9B04-5A0EE6BD05ED}"/>
              </a:ext>
            </a:extLst>
          </p:cNvPr>
          <p:cNvSpPr>
            <a:spLocks noGrp="1"/>
          </p:cNvSpPr>
          <p:nvPr>
            <p:ph type="title"/>
          </p:nvPr>
        </p:nvSpPr>
        <p:spPr>
          <a:xfrm>
            <a:off x="35859" y="663498"/>
            <a:ext cx="12362329" cy="1462086"/>
          </a:xfrm>
        </p:spPr>
        <p:txBody>
          <a:bodyPr>
            <a:normAutofit fontScale="90000"/>
          </a:bodyPr>
          <a:lstStyle/>
          <a:p>
            <a:r>
              <a:rPr lang="en-GB" dirty="0">
                <a:solidFill>
                  <a:srgbClr val="FF0000"/>
                </a:solidFill>
              </a:rPr>
              <a:t>5. Encounters with Employers &amp; Employees</a:t>
            </a:r>
          </a:p>
        </p:txBody>
      </p:sp>
      <p:graphicFrame>
        <p:nvGraphicFramePr>
          <p:cNvPr id="7" name="Table 6">
            <a:extLst>
              <a:ext uri="{FF2B5EF4-FFF2-40B4-BE49-F238E27FC236}">
                <a16:creationId xmlns:a16="http://schemas.microsoft.com/office/drawing/2014/main" id="{E27EE027-F79C-400F-8754-D839CAEAF8CD}"/>
              </a:ext>
            </a:extLst>
          </p:cNvPr>
          <p:cNvGraphicFramePr>
            <a:graphicFrameLocks noGrp="1"/>
          </p:cNvGraphicFramePr>
          <p:nvPr>
            <p:extLst>
              <p:ext uri="{D42A27DB-BD31-4B8C-83A1-F6EECF244321}">
                <p14:modId xmlns:p14="http://schemas.microsoft.com/office/powerpoint/2010/main" val="1865827103"/>
              </p:ext>
            </p:extLst>
          </p:nvPr>
        </p:nvGraphicFramePr>
        <p:xfrm>
          <a:off x="1138381" y="2656046"/>
          <a:ext cx="10215419" cy="2930208"/>
        </p:xfrm>
        <a:graphic>
          <a:graphicData uri="http://schemas.openxmlformats.org/drawingml/2006/table">
            <a:tbl>
              <a:tblPr firstRow="1" firstCol="1" bandRow="1"/>
              <a:tblGrid>
                <a:gridCol w="1896249">
                  <a:extLst>
                    <a:ext uri="{9D8B030D-6E8A-4147-A177-3AD203B41FA5}">
                      <a16:colId xmlns:a16="http://schemas.microsoft.com/office/drawing/2014/main" val="3750100859"/>
                    </a:ext>
                  </a:extLst>
                </a:gridCol>
                <a:gridCol w="2420200">
                  <a:extLst>
                    <a:ext uri="{9D8B030D-6E8A-4147-A177-3AD203B41FA5}">
                      <a16:colId xmlns:a16="http://schemas.microsoft.com/office/drawing/2014/main" val="1479126063"/>
                    </a:ext>
                  </a:extLst>
                </a:gridCol>
                <a:gridCol w="5898970">
                  <a:extLst>
                    <a:ext uri="{9D8B030D-6E8A-4147-A177-3AD203B41FA5}">
                      <a16:colId xmlns:a16="http://schemas.microsoft.com/office/drawing/2014/main" val="3960803449"/>
                    </a:ext>
                  </a:extLst>
                </a:gridCol>
              </a:tblGrid>
              <a:tr h="659606">
                <a:tc>
                  <a:txBody>
                    <a:bodyPr/>
                    <a:lstStyle/>
                    <a:p>
                      <a:pPr algn="ctr">
                        <a:spcAft>
                          <a:spcPts val="0"/>
                        </a:spcAft>
                      </a:pPr>
                      <a:r>
                        <a:rPr lang="en-GB" sz="16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 </a:t>
                      </a:r>
                      <a:endParaRPr lang="en-GB" sz="16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endParaRPr>
                    </a:p>
                    <a:p>
                      <a:pPr algn="ctr">
                        <a:spcAft>
                          <a:spcPts val="0"/>
                        </a:spcAft>
                      </a:pPr>
                      <a:r>
                        <a:rPr lang="en-GB" sz="16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Definition</a:t>
                      </a:r>
                      <a:endParaRPr lang="en-GB" sz="16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endParaRPr>
                    </a:p>
                    <a:p>
                      <a:pPr algn="ctr">
                        <a:spcAft>
                          <a:spcPts val="0"/>
                        </a:spcAft>
                      </a:pPr>
                      <a:r>
                        <a:rPr lang="en-GB" sz="16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 </a:t>
                      </a:r>
                      <a:endParaRPr lang="en-GB" sz="16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FD9"/>
                    </a:solidFill>
                  </a:tcPr>
                </a:tc>
                <a:tc gridSpan="2">
                  <a:txBody>
                    <a:bodyPr/>
                    <a:lstStyle/>
                    <a:p>
                      <a:pPr algn="ctr">
                        <a:spcAft>
                          <a:spcPts val="0"/>
                        </a:spcAft>
                      </a:pPr>
                      <a:r>
                        <a:rPr lang="en-GB" sz="16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 </a:t>
                      </a:r>
                      <a:endParaRPr lang="en-GB" sz="16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endParaRPr>
                    </a:p>
                    <a:p>
                      <a:pPr algn="ctr">
                        <a:spcAft>
                          <a:spcPts val="0"/>
                        </a:spcAft>
                      </a:pPr>
                      <a:r>
                        <a:rPr lang="en-GB" sz="16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Criteria</a:t>
                      </a:r>
                      <a:endParaRPr lang="en-GB" sz="16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FD9"/>
                    </a:solidFill>
                  </a:tcPr>
                </a:tc>
                <a:tc hMerge="1">
                  <a:txBody>
                    <a:bodyPr/>
                    <a:lstStyle/>
                    <a:p>
                      <a:endParaRPr lang="en-GB"/>
                    </a:p>
                  </a:txBody>
                  <a:tcPr/>
                </a:tc>
                <a:extLst>
                  <a:ext uri="{0D108BD9-81ED-4DB2-BD59-A6C34878D82A}">
                    <a16:rowId xmlns:a16="http://schemas.microsoft.com/office/drawing/2014/main" val="1830733506"/>
                  </a:ext>
                </a:extLst>
              </a:tr>
              <a:tr h="2198688">
                <a:tc gridSpan="2">
                  <a:txBody>
                    <a:bodyPr/>
                    <a:lstStyle/>
                    <a:p>
                      <a:pPr>
                        <a:spcAft>
                          <a:spcPts val="0"/>
                        </a:spcAft>
                      </a:pPr>
                      <a:r>
                        <a:rPr lang="en-GB" sz="12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Every pupil should have multiple opportunities to learn from employers about work, employment and the skills that are valued in the workplace. This can be through a range of enrichment opportunities, including visiting speakers, mentoring and enterprise schemes, and could include pupils’ own part-time employment where it exists.</a:t>
                      </a:r>
                      <a:endPar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xBody>
                    <a:bodyPr/>
                    <a:lstStyle/>
                    <a:p>
                      <a:pPr>
                        <a:spcAft>
                          <a:spcPts val="0"/>
                        </a:spcAft>
                      </a:pPr>
                      <a:endPar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171450" indent="-171450" algn="l">
                        <a:buFont typeface="Arial" panose="020B0604020202020204" pitchFamily="34" charset="0"/>
                        <a:buChar char="•"/>
                      </a:pPr>
                      <a:r>
                        <a:rPr lang="en-GB" sz="1200" b="0" i="0" kern="1200" dirty="0">
                          <a:solidFill>
                            <a:srgbClr val="002060"/>
                          </a:solidFill>
                          <a:effectLst/>
                          <a:latin typeface="+mn-lt"/>
                          <a:ea typeface="+mn-ea"/>
                          <a:cs typeface="+mn-cs"/>
                        </a:rPr>
                        <a:t>Every student should have multiple opportunities to learn from employers about work, employment and the skills that are valued in the workplace. This can be through a range of enrichment activities including visiting speakers, mentoring and enterprise schemes, and should include students’ own part time employment where it exists.</a:t>
                      </a:r>
                    </a:p>
                    <a:p>
                      <a:pPr marL="171450" indent="-171450" algn="l">
                        <a:buFont typeface="Arial" panose="020B0604020202020204" pitchFamily="34" charset="0"/>
                        <a:buChar char="•"/>
                      </a:pPr>
                      <a:r>
                        <a:rPr lang="en-GB" sz="1200" b="0" i="0" kern="1200" dirty="0">
                          <a:solidFill>
                            <a:srgbClr val="002060"/>
                          </a:solidFill>
                          <a:effectLst/>
                          <a:latin typeface="+mn-lt"/>
                          <a:ea typeface="+mn-ea"/>
                          <a:cs typeface="+mn-cs"/>
                        </a:rPr>
                        <a:t>Every year, from the age of 11, pupils should participate in at least one meaningful encounter* with an employer.</a:t>
                      </a:r>
                    </a:p>
                    <a:p>
                      <a:pPr>
                        <a:spcAft>
                          <a:spcPts val="0"/>
                        </a:spcAft>
                      </a:pPr>
                      <a:r>
                        <a:rPr lang="en-GB" sz="12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 </a:t>
                      </a:r>
                    </a:p>
                    <a:p>
                      <a:pPr>
                        <a:spcAft>
                          <a:spcPts val="0"/>
                        </a:spcAft>
                      </a:pPr>
                      <a:r>
                        <a:rPr lang="en-GB" sz="1200" b="0" i="0" kern="1200" dirty="0">
                          <a:solidFill>
                            <a:srgbClr val="EB6255"/>
                          </a:solidFill>
                          <a:effectLst/>
                          <a:latin typeface="+mn-lt"/>
                          <a:ea typeface="+mn-ea"/>
                          <a:cs typeface="+mn-cs"/>
                        </a:rPr>
                        <a:t>*A ‘meaningful encounter’ is one in which the student has the opportunity to learn about what work is like or what it takes to be successful in the workplace.</a:t>
                      </a:r>
                      <a:endParaRPr lang="en-GB" sz="1200" dirty="0">
                        <a:solidFill>
                          <a:srgbClr val="EB6255"/>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672596694"/>
                  </a:ext>
                </a:extLst>
              </a:tr>
            </a:tbl>
          </a:graphicData>
        </a:graphic>
      </p:graphicFrame>
    </p:spTree>
    <p:extLst>
      <p:ext uri="{BB962C8B-B14F-4D97-AF65-F5344CB8AC3E}">
        <p14:creationId xmlns:p14="http://schemas.microsoft.com/office/powerpoint/2010/main" val="3844326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EF74-8687-475B-9B04-5A0EE6BD05ED}"/>
              </a:ext>
            </a:extLst>
          </p:cNvPr>
          <p:cNvSpPr>
            <a:spLocks noGrp="1"/>
          </p:cNvSpPr>
          <p:nvPr>
            <p:ph type="title"/>
          </p:nvPr>
        </p:nvSpPr>
        <p:spPr>
          <a:xfrm>
            <a:off x="838200" y="474158"/>
            <a:ext cx="10515600" cy="1462086"/>
          </a:xfrm>
        </p:spPr>
        <p:txBody>
          <a:bodyPr>
            <a:normAutofit/>
          </a:bodyPr>
          <a:lstStyle/>
          <a:p>
            <a:r>
              <a:rPr lang="en-GB" dirty="0">
                <a:solidFill>
                  <a:srgbClr val="FF0000"/>
                </a:solidFill>
              </a:rPr>
              <a:t>6. Experience of Workplaces</a:t>
            </a:r>
          </a:p>
        </p:txBody>
      </p:sp>
      <p:graphicFrame>
        <p:nvGraphicFramePr>
          <p:cNvPr id="7" name="Table 6">
            <a:extLst>
              <a:ext uri="{FF2B5EF4-FFF2-40B4-BE49-F238E27FC236}">
                <a16:creationId xmlns:a16="http://schemas.microsoft.com/office/drawing/2014/main" id="{E27EE027-F79C-400F-8754-D839CAEAF8CD}"/>
              </a:ext>
            </a:extLst>
          </p:cNvPr>
          <p:cNvGraphicFramePr>
            <a:graphicFrameLocks noGrp="1"/>
          </p:cNvGraphicFramePr>
          <p:nvPr>
            <p:extLst>
              <p:ext uri="{D42A27DB-BD31-4B8C-83A1-F6EECF244321}">
                <p14:modId xmlns:p14="http://schemas.microsoft.com/office/powerpoint/2010/main" val="1656034644"/>
              </p:ext>
            </p:extLst>
          </p:nvPr>
        </p:nvGraphicFramePr>
        <p:xfrm>
          <a:off x="1138381" y="2157282"/>
          <a:ext cx="10215419" cy="2930208"/>
        </p:xfrm>
        <a:graphic>
          <a:graphicData uri="http://schemas.openxmlformats.org/drawingml/2006/table">
            <a:tbl>
              <a:tblPr firstRow="1" firstCol="1" bandRow="1"/>
              <a:tblGrid>
                <a:gridCol w="4316449">
                  <a:extLst>
                    <a:ext uri="{9D8B030D-6E8A-4147-A177-3AD203B41FA5}">
                      <a16:colId xmlns:a16="http://schemas.microsoft.com/office/drawing/2014/main" val="3750100859"/>
                    </a:ext>
                  </a:extLst>
                </a:gridCol>
                <a:gridCol w="5898970">
                  <a:extLst>
                    <a:ext uri="{9D8B030D-6E8A-4147-A177-3AD203B41FA5}">
                      <a16:colId xmlns:a16="http://schemas.microsoft.com/office/drawing/2014/main" val="3960803449"/>
                    </a:ext>
                  </a:extLst>
                </a:gridCol>
              </a:tblGrid>
              <a:tr h="659606">
                <a:tc>
                  <a:txBody>
                    <a:bodyPr/>
                    <a:lstStyle/>
                    <a:p>
                      <a:pPr algn="ctr">
                        <a:spcAft>
                          <a:spcPts val="0"/>
                        </a:spcAft>
                      </a:pPr>
                      <a:r>
                        <a:rPr lang="en-GB" sz="16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 </a:t>
                      </a:r>
                      <a:endParaRPr lang="en-GB" sz="16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endParaRPr>
                    </a:p>
                    <a:p>
                      <a:pPr algn="ctr">
                        <a:spcAft>
                          <a:spcPts val="0"/>
                        </a:spcAft>
                      </a:pPr>
                      <a:r>
                        <a:rPr lang="en-GB" sz="16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Definition</a:t>
                      </a:r>
                      <a:endParaRPr lang="en-GB" sz="16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endParaRPr>
                    </a:p>
                    <a:p>
                      <a:pPr algn="ctr">
                        <a:spcAft>
                          <a:spcPts val="0"/>
                        </a:spcAft>
                      </a:pPr>
                      <a:r>
                        <a:rPr lang="en-GB" sz="16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 </a:t>
                      </a:r>
                      <a:endParaRPr lang="en-GB" sz="16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FD9"/>
                    </a:solidFill>
                  </a:tcPr>
                </a:tc>
                <a:tc>
                  <a:txBody>
                    <a:bodyPr/>
                    <a:lstStyle/>
                    <a:p>
                      <a:pPr algn="ctr">
                        <a:spcAft>
                          <a:spcPts val="0"/>
                        </a:spcAft>
                      </a:pPr>
                      <a:r>
                        <a:rPr lang="en-GB" sz="16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 </a:t>
                      </a:r>
                      <a:endParaRPr lang="en-GB" sz="16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endParaRPr>
                    </a:p>
                    <a:p>
                      <a:pPr algn="ctr">
                        <a:spcAft>
                          <a:spcPts val="0"/>
                        </a:spcAft>
                      </a:pPr>
                      <a:r>
                        <a:rPr lang="en-GB" sz="16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Criteria</a:t>
                      </a:r>
                      <a:endParaRPr lang="en-GB" dirty="0"/>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FD9"/>
                    </a:solidFill>
                  </a:tcPr>
                </a:tc>
                <a:extLst>
                  <a:ext uri="{0D108BD9-81ED-4DB2-BD59-A6C34878D82A}">
                    <a16:rowId xmlns:a16="http://schemas.microsoft.com/office/drawing/2014/main" val="1830733506"/>
                  </a:ext>
                </a:extLst>
              </a:tr>
              <a:tr h="2198688">
                <a:tc>
                  <a:txBody>
                    <a:bodyPr/>
                    <a:lstStyle/>
                    <a:p>
                      <a:pPr>
                        <a:spcAft>
                          <a:spcPts val="0"/>
                        </a:spcAft>
                      </a:pPr>
                      <a:r>
                        <a:rPr lang="en-GB" sz="12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Every pupil should have first-hand experiences of workplaces to help their exploration of career opportunities and expand their networks.</a:t>
                      </a:r>
                      <a:endPar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200" b="0" i="0" kern="1200" dirty="0">
                          <a:solidFill>
                            <a:srgbClr val="002060"/>
                          </a:solidFill>
                          <a:effectLst/>
                          <a:latin typeface="+mn-lt"/>
                          <a:ea typeface="+mn-ea"/>
                          <a:cs typeface="+mn-cs"/>
                        </a:rPr>
                        <a:t>Every student should have first-hand experiences of the workplace through work visits, work shadowing and/or work experience to help their exploration of career opportunities, and expand their networks.</a:t>
                      </a:r>
                    </a:p>
                    <a:p>
                      <a:pPr marL="171450" indent="-171450">
                        <a:buFont typeface="Arial" panose="020B0604020202020204" pitchFamily="34" charset="0"/>
                        <a:buChar char="•"/>
                      </a:pPr>
                      <a:r>
                        <a:rPr lang="en-GB" sz="1200" b="0" i="0" kern="1200" dirty="0">
                          <a:solidFill>
                            <a:srgbClr val="002060"/>
                          </a:solidFill>
                          <a:effectLst/>
                          <a:latin typeface="+mn-lt"/>
                          <a:ea typeface="+mn-ea"/>
                          <a:cs typeface="+mn-cs"/>
                        </a:rPr>
                        <a:t>By the age of 16, every pupil should have had at least one experience of a workplace, additional to any part-time jobs they may have.</a:t>
                      </a:r>
                    </a:p>
                    <a:p>
                      <a:pPr>
                        <a:spcAft>
                          <a:spcPts val="0"/>
                        </a:spcAft>
                      </a:pPr>
                      <a:r>
                        <a:rPr lang="en-GB" sz="12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 </a:t>
                      </a:r>
                      <a:endPar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672596694"/>
                  </a:ext>
                </a:extLst>
              </a:tr>
            </a:tbl>
          </a:graphicData>
        </a:graphic>
      </p:graphicFrame>
    </p:spTree>
    <p:extLst>
      <p:ext uri="{BB962C8B-B14F-4D97-AF65-F5344CB8AC3E}">
        <p14:creationId xmlns:p14="http://schemas.microsoft.com/office/powerpoint/2010/main" val="1328599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EF74-8687-475B-9B04-5A0EE6BD05ED}"/>
              </a:ext>
            </a:extLst>
          </p:cNvPr>
          <p:cNvSpPr>
            <a:spLocks noGrp="1"/>
          </p:cNvSpPr>
          <p:nvPr>
            <p:ph type="title"/>
          </p:nvPr>
        </p:nvSpPr>
        <p:spPr>
          <a:xfrm>
            <a:off x="838200" y="1120703"/>
            <a:ext cx="10515600" cy="1462086"/>
          </a:xfrm>
        </p:spPr>
        <p:txBody>
          <a:bodyPr>
            <a:normAutofit fontScale="90000"/>
          </a:bodyPr>
          <a:lstStyle/>
          <a:p>
            <a:r>
              <a:rPr lang="en-GB" dirty="0">
                <a:solidFill>
                  <a:srgbClr val="FF0000"/>
                </a:solidFill>
              </a:rPr>
              <a:t>7. Encounters with Further &amp; Higher Education</a:t>
            </a:r>
          </a:p>
        </p:txBody>
      </p:sp>
      <p:graphicFrame>
        <p:nvGraphicFramePr>
          <p:cNvPr id="7" name="Table 6">
            <a:extLst>
              <a:ext uri="{FF2B5EF4-FFF2-40B4-BE49-F238E27FC236}">
                <a16:creationId xmlns:a16="http://schemas.microsoft.com/office/drawing/2014/main" id="{E27EE027-F79C-400F-8754-D839CAEAF8CD}"/>
              </a:ext>
            </a:extLst>
          </p:cNvPr>
          <p:cNvGraphicFramePr>
            <a:graphicFrameLocks noGrp="1"/>
          </p:cNvGraphicFramePr>
          <p:nvPr>
            <p:extLst>
              <p:ext uri="{D42A27DB-BD31-4B8C-83A1-F6EECF244321}">
                <p14:modId xmlns:p14="http://schemas.microsoft.com/office/powerpoint/2010/main" val="2088796558"/>
              </p:ext>
            </p:extLst>
          </p:nvPr>
        </p:nvGraphicFramePr>
        <p:xfrm>
          <a:off x="1138381" y="2656046"/>
          <a:ext cx="10215419" cy="3413760"/>
        </p:xfrm>
        <a:graphic>
          <a:graphicData uri="http://schemas.openxmlformats.org/drawingml/2006/table">
            <a:tbl>
              <a:tblPr firstRow="1" firstCol="1" bandRow="1"/>
              <a:tblGrid>
                <a:gridCol w="4316449">
                  <a:extLst>
                    <a:ext uri="{9D8B030D-6E8A-4147-A177-3AD203B41FA5}">
                      <a16:colId xmlns:a16="http://schemas.microsoft.com/office/drawing/2014/main" val="3750100859"/>
                    </a:ext>
                  </a:extLst>
                </a:gridCol>
                <a:gridCol w="5898970">
                  <a:extLst>
                    <a:ext uri="{9D8B030D-6E8A-4147-A177-3AD203B41FA5}">
                      <a16:colId xmlns:a16="http://schemas.microsoft.com/office/drawing/2014/main" val="3960803449"/>
                    </a:ext>
                  </a:extLst>
                </a:gridCol>
              </a:tblGrid>
              <a:tr h="659606">
                <a:tc>
                  <a:txBody>
                    <a:bodyPr/>
                    <a:lstStyle/>
                    <a:p>
                      <a:pPr algn="ctr">
                        <a:spcAft>
                          <a:spcPts val="0"/>
                        </a:spcAft>
                      </a:pPr>
                      <a:r>
                        <a:rPr lang="en-GB" sz="16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 </a:t>
                      </a:r>
                      <a:endParaRPr lang="en-GB" sz="16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endParaRPr>
                    </a:p>
                    <a:p>
                      <a:pPr algn="ctr">
                        <a:spcAft>
                          <a:spcPts val="0"/>
                        </a:spcAft>
                      </a:pPr>
                      <a:r>
                        <a:rPr lang="en-GB" sz="16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Definition</a:t>
                      </a:r>
                      <a:endParaRPr lang="en-GB" sz="16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endParaRPr>
                    </a:p>
                    <a:p>
                      <a:pPr algn="ctr">
                        <a:spcAft>
                          <a:spcPts val="0"/>
                        </a:spcAft>
                      </a:pPr>
                      <a:r>
                        <a:rPr lang="en-GB" sz="16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 </a:t>
                      </a:r>
                      <a:endParaRPr lang="en-GB" sz="16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FD9"/>
                    </a:solidFill>
                  </a:tcPr>
                </a:tc>
                <a:tc>
                  <a:txBody>
                    <a:bodyPr/>
                    <a:lstStyle/>
                    <a:p>
                      <a:pPr algn="ctr">
                        <a:spcAft>
                          <a:spcPts val="0"/>
                        </a:spcAft>
                      </a:pPr>
                      <a:r>
                        <a:rPr lang="en-GB" sz="16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 </a:t>
                      </a:r>
                      <a:endParaRPr lang="en-GB" sz="16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endParaRPr>
                    </a:p>
                    <a:p>
                      <a:pPr algn="ctr">
                        <a:spcAft>
                          <a:spcPts val="0"/>
                        </a:spcAft>
                      </a:pPr>
                      <a:r>
                        <a:rPr lang="en-GB" sz="16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Criteria</a:t>
                      </a:r>
                      <a:endParaRPr lang="en-GB" dirty="0"/>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FD9"/>
                    </a:solidFill>
                  </a:tcPr>
                </a:tc>
                <a:extLst>
                  <a:ext uri="{0D108BD9-81ED-4DB2-BD59-A6C34878D82A}">
                    <a16:rowId xmlns:a16="http://schemas.microsoft.com/office/drawing/2014/main" val="1830733506"/>
                  </a:ext>
                </a:extLst>
              </a:tr>
              <a:tr h="2198688">
                <a:tc>
                  <a:txBody>
                    <a:bodyPr/>
                    <a:lstStyle/>
                    <a:p>
                      <a:pPr>
                        <a:spcAft>
                          <a:spcPts val="0"/>
                        </a:spcAft>
                      </a:pPr>
                      <a:r>
                        <a:rPr lang="en-GB" sz="12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All pupils should understand the full range of learning opportunities that are available to them, including academic, technical and vocational routes. This should incorporate learning in schools, colleges, independent training providers (ITPs), universities and in the workplace.</a:t>
                      </a:r>
                      <a:endPar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spcAft>
                          <a:spcPts val="0"/>
                        </a:spcAft>
                      </a:pPr>
                      <a:r>
                        <a:rPr lang="en-GB" sz="12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 By the age of 16, every student should have had a meaningful encounter with providers of the full range of educational opportunities, including sixth forms, colleges, ITP’s, universities and apprenticeship providers. This should include the opportunity to meet both staff and students. </a:t>
                      </a:r>
                      <a:endPar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endParaRPr>
                    </a:p>
                    <a:p>
                      <a:pPr>
                        <a:spcAft>
                          <a:spcPts val="0"/>
                        </a:spcAft>
                      </a:pPr>
                      <a:r>
                        <a:rPr lang="en-GB" sz="14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 </a:t>
                      </a:r>
                    </a:p>
                    <a:p>
                      <a:r>
                        <a:rPr lang="en-US" sz="1000" b="1" i="0" kern="1200" dirty="0">
                          <a:solidFill>
                            <a:srgbClr val="002060"/>
                          </a:solidFill>
                          <a:effectLst/>
                          <a:latin typeface="+mn-lt"/>
                          <a:ea typeface="+mn-ea"/>
                          <a:cs typeface="+mn-cs"/>
                        </a:rPr>
                        <a:t>Provider access legislation​</a:t>
                      </a:r>
                      <a:endParaRPr lang="en-US" sz="1000" b="0" i="0" kern="1200" dirty="0">
                        <a:solidFill>
                          <a:srgbClr val="002060"/>
                        </a:solidFill>
                        <a:effectLst/>
                        <a:latin typeface="+mn-lt"/>
                        <a:ea typeface="+mn-ea"/>
                        <a:cs typeface="+mn-cs"/>
                      </a:endParaRPr>
                    </a:p>
                    <a:p>
                      <a:r>
                        <a:rPr lang="en-US" sz="1000" b="0" i="0" kern="1200" dirty="0">
                          <a:solidFill>
                            <a:srgbClr val="002060"/>
                          </a:solidFill>
                          <a:effectLst/>
                          <a:latin typeface="+mn-lt"/>
                          <a:ea typeface="+mn-ea"/>
                          <a:cs typeface="+mn-cs"/>
                        </a:rPr>
                        <a:t>The provider access legislation is new guidance that comes into force from January 2023, which builds on Benchmark 7 and adds new specific requirements for schools. It is a key mechanism to further help learners understand and take-up, not just apprenticeships, but wider technical education options such as T-Levels and Higher Technical Qualifications. ​</a:t>
                      </a:r>
                    </a:p>
                    <a:p>
                      <a:r>
                        <a:rPr lang="en-US" sz="1000" b="0" i="0" kern="1200" dirty="0">
                          <a:solidFill>
                            <a:srgbClr val="002060"/>
                          </a:solidFill>
                          <a:effectLst/>
                          <a:latin typeface="+mn-lt"/>
                          <a:ea typeface="+mn-ea"/>
                          <a:cs typeface="+mn-cs"/>
                        </a:rPr>
                        <a:t>The updated provider access legislation (PAL) specifies schools must provide at least six encounters for all their students:  ​</a:t>
                      </a:r>
                    </a:p>
                    <a:p>
                      <a:r>
                        <a:rPr lang="en-US" sz="1000" b="0" i="0" kern="1200" dirty="0">
                          <a:solidFill>
                            <a:srgbClr val="FF0000"/>
                          </a:solidFill>
                          <a:effectLst/>
                          <a:latin typeface="+mn-lt"/>
                          <a:ea typeface="+mn-ea"/>
                          <a:cs typeface="+mn-cs"/>
                        </a:rPr>
                        <a:t>Two encounters for pupils during the ‘first key phase’ (year 8 or 9) that are mandatory for all pupils to attend ​</a:t>
                      </a:r>
                    </a:p>
                    <a:p>
                      <a:r>
                        <a:rPr lang="en-US" sz="1000" b="0" i="0" kern="1200" dirty="0">
                          <a:solidFill>
                            <a:srgbClr val="FF0000"/>
                          </a:solidFill>
                          <a:effectLst/>
                          <a:latin typeface="+mn-lt"/>
                          <a:ea typeface="+mn-ea"/>
                          <a:cs typeface="+mn-cs"/>
                        </a:rPr>
                        <a:t>Two encounters for pupils during the ‘second key phase’ (year 10 or 11) that are mandatory for all pupils to attend ​</a:t>
                      </a:r>
                    </a:p>
                    <a:p>
                      <a:pPr>
                        <a:spcAft>
                          <a:spcPts val="0"/>
                        </a:spcAft>
                      </a:pPr>
                      <a:endParaRPr lang="en-GB" sz="14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672596694"/>
                  </a:ext>
                </a:extLst>
              </a:tr>
            </a:tbl>
          </a:graphicData>
        </a:graphic>
      </p:graphicFrame>
    </p:spTree>
    <p:extLst>
      <p:ext uri="{BB962C8B-B14F-4D97-AF65-F5344CB8AC3E}">
        <p14:creationId xmlns:p14="http://schemas.microsoft.com/office/powerpoint/2010/main" val="3139810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EF74-8687-475B-9B04-5A0EE6BD05ED}"/>
              </a:ext>
            </a:extLst>
          </p:cNvPr>
          <p:cNvSpPr>
            <a:spLocks noGrp="1"/>
          </p:cNvSpPr>
          <p:nvPr>
            <p:ph type="title"/>
          </p:nvPr>
        </p:nvSpPr>
        <p:spPr>
          <a:xfrm>
            <a:off x="838200" y="501867"/>
            <a:ext cx="10515600" cy="1462086"/>
          </a:xfrm>
        </p:spPr>
        <p:txBody>
          <a:bodyPr>
            <a:normAutofit/>
          </a:bodyPr>
          <a:lstStyle/>
          <a:p>
            <a:r>
              <a:rPr lang="en-GB" dirty="0">
                <a:solidFill>
                  <a:srgbClr val="FF0000"/>
                </a:solidFill>
              </a:rPr>
              <a:t>8. Personal Guidance</a:t>
            </a:r>
          </a:p>
        </p:txBody>
      </p:sp>
      <p:graphicFrame>
        <p:nvGraphicFramePr>
          <p:cNvPr id="7" name="Table 6">
            <a:extLst>
              <a:ext uri="{FF2B5EF4-FFF2-40B4-BE49-F238E27FC236}">
                <a16:creationId xmlns:a16="http://schemas.microsoft.com/office/drawing/2014/main" id="{E27EE027-F79C-400F-8754-D839CAEAF8CD}"/>
              </a:ext>
            </a:extLst>
          </p:cNvPr>
          <p:cNvGraphicFramePr>
            <a:graphicFrameLocks noGrp="1"/>
          </p:cNvGraphicFramePr>
          <p:nvPr>
            <p:extLst>
              <p:ext uri="{D42A27DB-BD31-4B8C-83A1-F6EECF244321}">
                <p14:modId xmlns:p14="http://schemas.microsoft.com/office/powerpoint/2010/main" val="717530689"/>
              </p:ext>
            </p:extLst>
          </p:nvPr>
        </p:nvGraphicFramePr>
        <p:xfrm>
          <a:off x="1138381" y="2055681"/>
          <a:ext cx="10215419" cy="4114209"/>
        </p:xfrm>
        <a:graphic>
          <a:graphicData uri="http://schemas.openxmlformats.org/drawingml/2006/table">
            <a:tbl>
              <a:tblPr firstRow="1" firstCol="1" bandRow="1"/>
              <a:tblGrid>
                <a:gridCol w="4316449">
                  <a:extLst>
                    <a:ext uri="{9D8B030D-6E8A-4147-A177-3AD203B41FA5}">
                      <a16:colId xmlns:a16="http://schemas.microsoft.com/office/drawing/2014/main" val="3750100859"/>
                    </a:ext>
                  </a:extLst>
                </a:gridCol>
                <a:gridCol w="5898970">
                  <a:extLst>
                    <a:ext uri="{9D8B030D-6E8A-4147-A177-3AD203B41FA5}">
                      <a16:colId xmlns:a16="http://schemas.microsoft.com/office/drawing/2014/main" val="3960803449"/>
                    </a:ext>
                  </a:extLst>
                </a:gridCol>
              </a:tblGrid>
              <a:tr h="765434">
                <a:tc>
                  <a:txBody>
                    <a:bodyPr/>
                    <a:lstStyle/>
                    <a:p>
                      <a:pPr algn="ctr">
                        <a:spcAft>
                          <a:spcPts val="0"/>
                        </a:spcAft>
                      </a:pPr>
                      <a:r>
                        <a:rPr lang="en-GB" sz="16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 </a:t>
                      </a:r>
                      <a:endParaRPr lang="en-GB" sz="16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endParaRPr>
                    </a:p>
                    <a:p>
                      <a:pPr algn="ctr">
                        <a:spcAft>
                          <a:spcPts val="0"/>
                        </a:spcAft>
                      </a:pPr>
                      <a:r>
                        <a:rPr lang="en-GB" sz="16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Definition</a:t>
                      </a:r>
                      <a:endParaRPr lang="en-GB" sz="16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endParaRPr>
                    </a:p>
                    <a:p>
                      <a:pPr algn="ctr">
                        <a:spcAft>
                          <a:spcPts val="0"/>
                        </a:spcAft>
                      </a:pPr>
                      <a:r>
                        <a:rPr lang="en-GB" sz="16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 </a:t>
                      </a:r>
                      <a:endParaRPr lang="en-GB" sz="16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FD9"/>
                    </a:solidFill>
                  </a:tcPr>
                </a:tc>
                <a:tc>
                  <a:txBody>
                    <a:bodyPr/>
                    <a:lstStyle/>
                    <a:p>
                      <a:pPr algn="ctr">
                        <a:spcAft>
                          <a:spcPts val="0"/>
                        </a:spcAft>
                      </a:pPr>
                      <a:r>
                        <a:rPr lang="en-GB" sz="16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 </a:t>
                      </a:r>
                      <a:endParaRPr lang="en-GB" sz="16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endParaRPr>
                    </a:p>
                    <a:p>
                      <a:pPr algn="ctr">
                        <a:spcAft>
                          <a:spcPts val="0"/>
                        </a:spcAft>
                      </a:pPr>
                      <a:r>
                        <a:rPr lang="en-GB" sz="16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Criteria</a:t>
                      </a:r>
                      <a:endParaRPr lang="en-GB" dirty="0"/>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FD9"/>
                    </a:solidFill>
                  </a:tcPr>
                </a:tc>
                <a:extLst>
                  <a:ext uri="{0D108BD9-81ED-4DB2-BD59-A6C34878D82A}">
                    <a16:rowId xmlns:a16="http://schemas.microsoft.com/office/drawing/2014/main" val="1830733506"/>
                  </a:ext>
                </a:extLst>
              </a:tr>
              <a:tr h="3348775">
                <a:tc>
                  <a:txBody>
                    <a:bodyPr/>
                    <a:lstStyle/>
                    <a:p>
                      <a:pPr>
                        <a:spcAft>
                          <a:spcPts val="0"/>
                        </a:spcAft>
                      </a:pPr>
                      <a:r>
                        <a:rPr lang="en-GB" sz="12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Every pupil should have opportunities for guidance meetings with a careers adviser, who could be internal (a member of school staff) or external, provided they are trained to an appropriate level. These meetings should be available for all pupils whenever significant study or career choices are being made. They should be expected for all pupils but should be scheduled to meet their individual needs. The careers leader should work closely with the careers adviser, SEND coordinator (SENDCO) and other key staff to ensure personal guidance is effective and embedded in the careers programme.</a:t>
                      </a:r>
                      <a:endPar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spcAft>
                          <a:spcPts val="0"/>
                        </a:spcAft>
                      </a:pPr>
                      <a:r>
                        <a:rPr lang="en-GB" sz="12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 Every pupil should have at least one personal guidance meeting with a careers adviser by the age of 16, and a further meeting by the age of 18. Meetings should be scheduled in the careers programme to meet the needs of pupils.</a:t>
                      </a:r>
                    </a:p>
                    <a:p>
                      <a:pPr>
                        <a:spcAft>
                          <a:spcPts val="0"/>
                        </a:spcAft>
                      </a:pPr>
                      <a:r>
                        <a:rPr lang="en-GB" sz="12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 Information about personal guidance support and how to access it should be communicated to pupils and parents and carers, including through the school website.</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672596694"/>
                  </a:ext>
                </a:extLst>
              </a:tr>
            </a:tbl>
          </a:graphicData>
        </a:graphic>
      </p:graphicFrame>
      <mc:AlternateContent xmlns:mc="http://schemas.openxmlformats.org/markup-compatibility/2006" xmlns:pslz="http://schemas.microsoft.com/office/powerpoint/2016/slidezoom">
        <mc:Choice Requires="pslz">
          <p:graphicFrame>
            <p:nvGraphicFramePr>
              <p:cNvPr id="4" name="Slide Zoom 3">
                <a:extLst>
                  <a:ext uri="{FF2B5EF4-FFF2-40B4-BE49-F238E27FC236}">
                    <a16:creationId xmlns:a16="http://schemas.microsoft.com/office/drawing/2014/main" id="{CD563EF2-9D1F-4063-97A9-7826A671A2F1}"/>
                  </a:ext>
                </a:extLst>
              </p:cNvPr>
              <p:cNvGraphicFramePr>
                <a:graphicFrameLocks noChangeAspect="1"/>
              </p:cNvGraphicFramePr>
              <p:nvPr>
                <p:extLst>
                  <p:ext uri="{D42A27DB-BD31-4B8C-83A1-F6EECF244321}">
                    <p14:modId xmlns:p14="http://schemas.microsoft.com/office/powerpoint/2010/main" val="3470163974"/>
                  </p:ext>
                </p:extLst>
              </p:nvPr>
            </p:nvGraphicFramePr>
            <p:xfrm>
              <a:off x="-307629" y="-744206"/>
              <a:ext cx="3048000" cy="1714500"/>
            </p:xfrm>
            <a:graphic>
              <a:graphicData uri="http://schemas.microsoft.com/office/powerpoint/2016/slidezoom">
                <pslz:sldZm>
                  <pslz:sldZmObj sldId="269" cId="1199008113">
                    <pslz:zmPr id="{ECC741EE-1743-42C6-8A36-546BB487B10C}" returnToParent="0"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4" name="Slide Zoom 3">
                <a:hlinkClick r:id="rId3" action="ppaction://hlinksldjump"/>
                <a:extLst>
                  <a:ext uri="{FF2B5EF4-FFF2-40B4-BE49-F238E27FC236}">
                    <a16:creationId xmlns:a16="http://schemas.microsoft.com/office/drawing/2014/main" id="{CD563EF2-9D1F-4063-97A9-7826A671A2F1}"/>
                  </a:ext>
                </a:extLst>
              </p:cNvPr>
              <p:cNvPicPr>
                <a:picLocks noGrp="1" noRot="1" noChangeAspect="1" noMove="1" noResize="1" noEditPoints="1" noAdjustHandles="1" noChangeArrowheads="1" noChangeShapeType="1"/>
              </p:cNvPicPr>
              <p:nvPr/>
            </p:nvPicPr>
            <p:blipFill>
              <a:blip r:embed="rId4"/>
              <a:stretch>
                <a:fillRect/>
              </a:stretch>
            </p:blipFill>
            <p:spPr>
              <a:xfrm>
                <a:off x="-307629" y="-744206"/>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001757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EF74-8687-475B-9B04-5A0EE6BD05ED}"/>
              </a:ext>
            </a:extLst>
          </p:cNvPr>
          <p:cNvSpPr>
            <a:spLocks noGrp="1"/>
          </p:cNvSpPr>
          <p:nvPr>
            <p:ph type="title"/>
          </p:nvPr>
        </p:nvSpPr>
        <p:spPr>
          <a:xfrm>
            <a:off x="838200" y="1139176"/>
            <a:ext cx="10515600" cy="1462086"/>
          </a:xfrm>
        </p:spPr>
        <p:txBody>
          <a:bodyPr>
            <a:normAutofit fontScale="90000"/>
          </a:bodyPr>
          <a:lstStyle/>
          <a:p>
            <a:r>
              <a:rPr lang="en-GB" dirty="0">
                <a:solidFill>
                  <a:srgbClr val="FF0000"/>
                </a:solidFill>
              </a:rPr>
              <a:t>How do we Currently Deliver our Careers Programme?</a:t>
            </a:r>
          </a:p>
        </p:txBody>
      </p:sp>
      <p:sp>
        <p:nvSpPr>
          <p:cNvPr id="4" name="Text Placeholder 2">
            <a:extLst>
              <a:ext uri="{FF2B5EF4-FFF2-40B4-BE49-F238E27FC236}">
                <a16:creationId xmlns:a16="http://schemas.microsoft.com/office/drawing/2014/main" id="{77A5104B-888C-4BCA-9557-4A0239A81388}"/>
              </a:ext>
            </a:extLst>
          </p:cNvPr>
          <p:cNvSpPr>
            <a:spLocks noGrp="1"/>
          </p:cNvSpPr>
          <p:nvPr>
            <p:ph type="body" idx="1"/>
          </p:nvPr>
        </p:nvSpPr>
        <p:spPr>
          <a:xfrm>
            <a:off x="838200" y="2601261"/>
            <a:ext cx="10515600" cy="3746273"/>
          </a:xfrm>
        </p:spPr>
        <p:txBody>
          <a:bodyPr>
            <a:normAutofit fontScale="85000" lnSpcReduction="20000"/>
          </a:bodyPr>
          <a:lstStyle/>
          <a:p>
            <a:pPr marL="342900" indent="-342900">
              <a:buFont typeface="Arial" panose="020B0604020202020204" pitchFamily="34" charset="0"/>
              <a:buChar char="•"/>
            </a:pPr>
            <a:r>
              <a:rPr lang="en-GB" sz="1800" dirty="0">
                <a:solidFill>
                  <a:srgbClr val="002060"/>
                </a:solidFill>
              </a:rPr>
              <a:t>From years 7 onwards, all children will access the “Incredible Futures” curriculum (Plans for Primary Curriculum currently in place for later in 25/26)</a:t>
            </a:r>
          </a:p>
          <a:p>
            <a:pPr marL="342900" indent="-342900">
              <a:buFont typeface="Arial" panose="020B0604020202020204" pitchFamily="34" charset="0"/>
              <a:buChar char="•"/>
            </a:pPr>
            <a:r>
              <a:rPr lang="en-GB" sz="1800" dirty="0">
                <a:solidFill>
                  <a:srgbClr val="002060"/>
                </a:solidFill>
              </a:rPr>
              <a:t>Careers is embedded across the wider school curriculum</a:t>
            </a:r>
          </a:p>
          <a:p>
            <a:pPr marL="342900" indent="-342900">
              <a:buFont typeface="Arial" panose="020B0604020202020204" pitchFamily="34" charset="0"/>
              <a:buChar char="•"/>
            </a:pPr>
            <a:r>
              <a:rPr lang="en-GB" sz="1800" dirty="0">
                <a:solidFill>
                  <a:srgbClr val="002060"/>
                </a:solidFill>
              </a:rPr>
              <a:t>Alternative provision with external providers e.g. Cornwall College</a:t>
            </a:r>
          </a:p>
          <a:p>
            <a:pPr marL="342900" indent="-342900">
              <a:buFont typeface="Arial" panose="020B0604020202020204" pitchFamily="34" charset="0"/>
              <a:buChar char="•"/>
            </a:pPr>
            <a:r>
              <a:rPr lang="en-GB" sz="1800" dirty="0">
                <a:solidFill>
                  <a:srgbClr val="002060"/>
                </a:solidFill>
              </a:rPr>
              <a:t>Encounters with employers and work experience</a:t>
            </a:r>
          </a:p>
          <a:p>
            <a:pPr marL="342900" indent="-342900">
              <a:buFont typeface="Arial" panose="020B0604020202020204" pitchFamily="34" charset="0"/>
              <a:buChar char="•"/>
            </a:pPr>
            <a:r>
              <a:rPr lang="en-GB" sz="1800" dirty="0">
                <a:solidFill>
                  <a:srgbClr val="002060"/>
                </a:solidFill>
              </a:rPr>
              <a:t>Participation in National Careers Week</a:t>
            </a:r>
          </a:p>
          <a:p>
            <a:pPr marL="342900" indent="-342900">
              <a:buFont typeface="Arial" panose="020B0604020202020204" pitchFamily="34" charset="0"/>
              <a:buChar char="•"/>
            </a:pPr>
            <a:r>
              <a:rPr lang="en-GB" sz="1800" dirty="0">
                <a:solidFill>
                  <a:srgbClr val="002060"/>
                </a:solidFill>
              </a:rPr>
              <a:t>Independent advice and guidance provided by Cornwall County Council and Regional Futures Lead (Olly Masters)</a:t>
            </a:r>
          </a:p>
          <a:p>
            <a:pPr marL="342900" indent="-342900">
              <a:buFont typeface="Arial" panose="020B0604020202020204" pitchFamily="34" charset="0"/>
              <a:buChar char="•"/>
            </a:pPr>
            <a:r>
              <a:rPr lang="en-GB" sz="1800" dirty="0">
                <a:solidFill>
                  <a:srgbClr val="002060"/>
                </a:solidFill>
              </a:rPr>
              <a:t>Visits to further education and training providers</a:t>
            </a:r>
          </a:p>
          <a:p>
            <a:pPr marL="342900" indent="-342900">
              <a:buFont typeface="Arial" panose="020B0604020202020204" pitchFamily="34" charset="0"/>
              <a:buChar char="•"/>
            </a:pPr>
            <a:r>
              <a:rPr lang="en-GB" sz="1800" dirty="0">
                <a:solidFill>
                  <a:srgbClr val="002060"/>
                </a:solidFill>
              </a:rPr>
              <a:t>Partnerships with external stakeholders such as Job Centre Plus, Cornwall &amp; Isles of Scilly Careers Hub</a:t>
            </a:r>
          </a:p>
          <a:p>
            <a:pPr marL="342900" indent="-342900">
              <a:buFont typeface="Arial" panose="020B0604020202020204" pitchFamily="34" charset="0"/>
              <a:buChar char="•"/>
            </a:pPr>
            <a:r>
              <a:rPr lang="en-GB" sz="1800" dirty="0">
                <a:solidFill>
                  <a:srgbClr val="002060"/>
                </a:solidFill>
              </a:rPr>
              <a:t>Information and resources available to students, parents, staff and employers on the school website.</a:t>
            </a:r>
          </a:p>
          <a:p>
            <a:pPr marL="342900" indent="-342900">
              <a:buFont typeface="Arial" panose="020B0604020202020204" pitchFamily="34" charset="0"/>
              <a:buChar char="•"/>
            </a:pPr>
            <a:r>
              <a:rPr lang="en-GB" sz="1800" dirty="0">
                <a:solidFill>
                  <a:srgbClr val="002060"/>
                </a:solidFill>
              </a:rPr>
              <a:t>Careers forms part of the school quality assurance process</a:t>
            </a:r>
          </a:p>
          <a:p>
            <a:pPr marL="342900" indent="-342900">
              <a:buFont typeface="Arial" panose="020B0604020202020204" pitchFamily="34" charset="0"/>
              <a:buChar char="•"/>
            </a:pPr>
            <a:r>
              <a:rPr lang="en-GB" sz="1800" dirty="0">
                <a:solidFill>
                  <a:srgbClr val="002060"/>
                </a:solidFill>
              </a:rPr>
              <a:t>Post -16 transition event &amp; options evening</a:t>
            </a:r>
          </a:p>
          <a:p>
            <a:pPr marL="342900" indent="-342900">
              <a:buFont typeface="Arial" panose="020B0604020202020204" pitchFamily="34" charset="0"/>
              <a:buChar char="•"/>
            </a:pPr>
            <a:r>
              <a:rPr lang="en-GB" sz="1800" dirty="0">
                <a:solidFill>
                  <a:srgbClr val="002060"/>
                </a:solidFill>
              </a:rPr>
              <a:t>Post-16 transition activities</a:t>
            </a:r>
          </a:p>
          <a:p>
            <a:pPr marL="342900" indent="-342900">
              <a:buFont typeface="Arial" panose="020B0604020202020204" pitchFamily="34" charset="0"/>
              <a:buChar char="•"/>
            </a:pPr>
            <a:endParaRPr lang="en-GB" sz="1800" dirty="0">
              <a:solidFill>
                <a:srgbClr val="002060"/>
              </a:solidFill>
            </a:endParaRPr>
          </a:p>
          <a:p>
            <a:pPr marL="342900" indent="-342900">
              <a:buFont typeface="Arial" panose="020B0604020202020204" pitchFamily="34" charset="0"/>
              <a:buChar char="•"/>
            </a:pPr>
            <a:endParaRPr lang="en-GB" dirty="0">
              <a:solidFill>
                <a:srgbClr val="002060"/>
              </a:solidFill>
            </a:endParaRP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3102619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EF74-8687-475B-9B04-5A0EE6BD05ED}"/>
              </a:ext>
            </a:extLst>
          </p:cNvPr>
          <p:cNvSpPr>
            <a:spLocks noGrp="1"/>
          </p:cNvSpPr>
          <p:nvPr>
            <p:ph type="title"/>
          </p:nvPr>
        </p:nvSpPr>
        <p:spPr>
          <a:xfrm>
            <a:off x="838200" y="446717"/>
            <a:ext cx="10515600" cy="1462086"/>
          </a:xfrm>
        </p:spPr>
        <p:txBody>
          <a:bodyPr>
            <a:normAutofit/>
          </a:bodyPr>
          <a:lstStyle/>
          <a:p>
            <a:r>
              <a:rPr lang="en-GB" dirty="0">
                <a:solidFill>
                  <a:srgbClr val="FF0000"/>
                </a:solidFill>
              </a:rPr>
              <a:t>Evidence of Careers Work</a:t>
            </a:r>
          </a:p>
        </p:txBody>
      </p:sp>
      <p:sp>
        <p:nvSpPr>
          <p:cNvPr id="4" name="Text Placeholder 2">
            <a:extLst>
              <a:ext uri="{FF2B5EF4-FFF2-40B4-BE49-F238E27FC236}">
                <a16:creationId xmlns:a16="http://schemas.microsoft.com/office/drawing/2014/main" id="{77A5104B-888C-4BCA-9557-4A0239A81388}"/>
              </a:ext>
            </a:extLst>
          </p:cNvPr>
          <p:cNvSpPr>
            <a:spLocks noGrp="1"/>
          </p:cNvSpPr>
          <p:nvPr>
            <p:ph type="body" idx="1"/>
          </p:nvPr>
        </p:nvSpPr>
        <p:spPr>
          <a:xfrm>
            <a:off x="749423" y="2024212"/>
            <a:ext cx="10515600" cy="3420847"/>
          </a:xfrm>
        </p:spPr>
        <p:txBody>
          <a:bodyPr>
            <a:normAutofit lnSpcReduction="10000"/>
          </a:bodyPr>
          <a:lstStyle/>
          <a:p>
            <a:pPr marL="342900" indent="-342900">
              <a:buFont typeface="Arial" panose="020B0604020202020204" pitchFamily="34" charset="0"/>
              <a:buChar char="•"/>
            </a:pPr>
            <a:r>
              <a:rPr lang="en-GB" sz="1600" dirty="0">
                <a:solidFill>
                  <a:srgbClr val="002060"/>
                </a:solidFill>
              </a:rPr>
              <a:t>Incredible Futures curriculum work stored in individual student portfolios. </a:t>
            </a:r>
          </a:p>
          <a:p>
            <a:pPr marL="342900" indent="-342900">
              <a:buFont typeface="Arial" panose="020B0604020202020204" pitchFamily="34" charset="0"/>
              <a:buChar char="•"/>
            </a:pPr>
            <a:r>
              <a:rPr lang="en-GB" sz="1600" dirty="0">
                <a:solidFill>
                  <a:srgbClr val="002060"/>
                </a:solidFill>
              </a:rPr>
              <a:t>Work experience and Cornwall College log books.</a:t>
            </a:r>
          </a:p>
          <a:p>
            <a:pPr marL="342900" indent="-342900">
              <a:buFont typeface="Arial" panose="020B0604020202020204" pitchFamily="34" charset="0"/>
              <a:buChar char="•"/>
            </a:pPr>
            <a:r>
              <a:rPr lang="en-GB" sz="1600" dirty="0">
                <a:solidFill>
                  <a:srgbClr val="002060"/>
                </a:solidFill>
              </a:rPr>
              <a:t>Individual student activity related to meeting the Gatsby Benchmarks will be recorded on Unifrog which the school has just purchased.  </a:t>
            </a:r>
          </a:p>
          <a:p>
            <a:pPr marL="342900" indent="-342900">
              <a:buFont typeface="Arial" panose="020B0604020202020204" pitchFamily="34" charset="0"/>
              <a:buChar char="•"/>
            </a:pPr>
            <a:r>
              <a:rPr lang="en-GB" sz="1600" dirty="0">
                <a:solidFill>
                  <a:srgbClr val="002060"/>
                </a:solidFill>
              </a:rPr>
              <a:t>Copies of parent/staff/student questionnaires and feedback</a:t>
            </a:r>
          </a:p>
          <a:p>
            <a:pPr marL="342900" indent="-342900">
              <a:buFont typeface="Arial" panose="020B0604020202020204" pitchFamily="34" charset="0"/>
              <a:buChar char="•"/>
            </a:pPr>
            <a:r>
              <a:rPr lang="en-GB" sz="1600" dirty="0">
                <a:solidFill>
                  <a:srgbClr val="002060"/>
                </a:solidFill>
              </a:rPr>
              <a:t>Photographic evidence against the Gatsby Benchmarks stored on Unifrog</a:t>
            </a:r>
          </a:p>
          <a:p>
            <a:pPr marL="285750" indent="-285750">
              <a:buFont typeface="Arial" panose="020B0604020202020204" pitchFamily="34" charset="0"/>
              <a:buChar char="•"/>
            </a:pPr>
            <a:r>
              <a:rPr lang="en-GB" sz="1600" dirty="0">
                <a:solidFill>
                  <a:srgbClr val="002060"/>
                </a:solidFill>
              </a:rPr>
              <a:t> Learning walks and teaching observations capture evidence of careers related learning.</a:t>
            </a:r>
          </a:p>
          <a:p>
            <a:pPr marL="285750" indent="-285750">
              <a:buFont typeface="Arial" panose="020B0604020202020204" pitchFamily="34" charset="0"/>
              <a:buChar char="•"/>
            </a:pPr>
            <a:r>
              <a:rPr lang="en-GB" sz="1600" dirty="0">
                <a:solidFill>
                  <a:srgbClr val="002060"/>
                </a:solidFill>
              </a:rPr>
              <a:t>Careers will be embedded across all curriculum areas and evidenced in the new planning documents. </a:t>
            </a:r>
          </a:p>
          <a:p>
            <a:pPr marL="285750" indent="-285750">
              <a:buFont typeface="Arial" panose="020B0604020202020204" pitchFamily="34" charset="0"/>
              <a:buChar char="•"/>
            </a:pPr>
            <a:r>
              <a:rPr lang="en-GB" sz="1600" dirty="0">
                <a:solidFill>
                  <a:srgbClr val="002060"/>
                </a:solidFill>
              </a:rPr>
              <a:t>School website includes statutory information such as the careers policy and provider access statement as well as information for parents and students. </a:t>
            </a:r>
          </a:p>
          <a:p>
            <a:pPr marL="285750" indent="-285750">
              <a:buFont typeface="Arial" panose="020B0604020202020204" pitchFamily="34" charset="0"/>
              <a:buChar char="•"/>
            </a:pPr>
            <a:r>
              <a:rPr lang="en-GB" sz="1600" dirty="0">
                <a:solidFill>
                  <a:srgbClr val="002060"/>
                </a:solidFill>
              </a:rPr>
              <a:t>Completion of annual careers audit from Oli Masters and  Compass self evaluation tool. </a:t>
            </a:r>
          </a:p>
          <a:p>
            <a:pPr marL="342900" indent="-342900">
              <a:buFont typeface="Arial" panose="020B0604020202020204" pitchFamily="34" charset="0"/>
              <a:buChar char="•"/>
            </a:pPr>
            <a:endParaRPr lang="en-GB" sz="1600" dirty="0">
              <a:solidFill>
                <a:srgbClr val="002060"/>
              </a:solidFill>
            </a:endParaRPr>
          </a:p>
          <a:p>
            <a:pPr marL="342900" indent="-342900">
              <a:buFont typeface="Arial" panose="020B0604020202020204" pitchFamily="34" charset="0"/>
              <a:buChar char="•"/>
            </a:pPr>
            <a:endParaRPr lang="en-GB" dirty="0">
              <a:solidFill>
                <a:srgbClr val="002060"/>
              </a:solidFill>
            </a:endParaRP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1199008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EF74-8687-475B-9B04-5A0EE6BD05ED}"/>
              </a:ext>
            </a:extLst>
          </p:cNvPr>
          <p:cNvSpPr>
            <a:spLocks noGrp="1"/>
          </p:cNvSpPr>
          <p:nvPr>
            <p:ph type="title"/>
          </p:nvPr>
        </p:nvSpPr>
        <p:spPr>
          <a:xfrm>
            <a:off x="838200" y="446717"/>
            <a:ext cx="10515600" cy="1462086"/>
          </a:xfrm>
        </p:spPr>
        <p:txBody>
          <a:bodyPr>
            <a:normAutofit/>
          </a:bodyPr>
          <a:lstStyle/>
          <a:p>
            <a:r>
              <a:rPr lang="en-GB" dirty="0">
                <a:solidFill>
                  <a:srgbClr val="FF0000"/>
                </a:solidFill>
              </a:rPr>
              <a:t>Careers Development Plan 25-26</a:t>
            </a:r>
          </a:p>
        </p:txBody>
      </p:sp>
      <p:sp>
        <p:nvSpPr>
          <p:cNvPr id="6" name="Rectangle 5">
            <a:extLst>
              <a:ext uri="{FF2B5EF4-FFF2-40B4-BE49-F238E27FC236}">
                <a16:creationId xmlns:a16="http://schemas.microsoft.com/office/drawing/2014/main" id="{C21E728A-B1CE-41DF-8A8C-C38A8465668B}"/>
              </a:ext>
            </a:extLst>
          </p:cNvPr>
          <p:cNvSpPr/>
          <p:nvPr/>
        </p:nvSpPr>
        <p:spPr>
          <a:xfrm>
            <a:off x="295835" y="1908803"/>
            <a:ext cx="11654118" cy="3970318"/>
          </a:xfrm>
          <a:prstGeom prst="rect">
            <a:avLst/>
          </a:prstGeom>
        </p:spPr>
        <p:txBody>
          <a:bodyPr wrap="square">
            <a:spAutoFit/>
          </a:bodyPr>
          <a:lstStyle/>
          <a:p>
            <a:r>
              <a:rPr lang="en-GB" sz="1400" dirty="0">
                <a:solidFill>
                  <a:srgbClr val="002060"/>
                </a:solidFill>
              </a:rPr>
              <a:t>Overview of Targets:</a:t>
            </a:r>
          </a:p>
          <a:p>
            <a:endParaRPr lang="en-GB" sz="1400" dirty="0">
              <a:solidFill>
                <a:srgbClr val="002060"/>
              </a:solidFill>
            </a:endParaRPr>
          </a:p>
          <a:p>
            <a:r>
              <a:rPr lang="en-GB" sz="1400" dirty="0">
                <a:solidFill>
                  <a:srgbClr val="002060"/>
                </a:solidFill>
              </a:rPr>
              <a:t>1. To develop how we link curriculum learning to careers across the wider school curriculum. (GB4)</a:t>
            </a:r>
          </a:p>
          <a:p>
            <a:r>
              <a:rPr lang="en-GB" sz="1400" dirty="0">
                <a:solidFill>
                  <a:srgbClr val="002060"/>
                </a:solidFill>
              </a:rPr>
              <a:t> </a:t>
            </a:r>
          </a:p>
          <a:p>
            <a:r>
              <a:rPr lang="en-GB" sz="1400" dirty="0">
                <a:solidFill>
                  <a:srgbClr val="002060"/>
                </a:solidFill>
              </a:rPr>
              <a:t>2. To increase the number of learners who gain first hand experiences of work places to support their exploration of career opportunities and expand their networks. (GB 6)</a:t>
            </a:r>
          </a:p>
          <a:p>
            <a:endParaRPr lang="en-GB" sz="1400" dirty="0">
              <a:solidFill>
                <a:srgbClr val="002060"/>
              </a:solidFill>
            </a:endParaRPr>
          </a:p>
          <a:p>
            <a:r>
              <a:rPr lang="en-GB" sz="1400" dirty="0">
                <a:solidFill>
                  <a:srgbClr val="002060"/>
                </a:solidFill>
              </a:rPr>
              <a:t>3. To develop an effective method of tracking careers activity for individual learners in line with meeting the Gatsby Benchmarks and CDi and Skills Builder framework.</a:t>
            </a:r>
          </a:p>
          <a:p>
            <a:endParaRPr lang="en-GB" sz="1400" dirty="0">
              <a:solidFill>
                <a:srgbClr val="002060"/>
              </a:solidFill>
            </a:endParaRPr>
          </a:p>
          <a:p>
            <a:r>
              <a:rPr lang="en-GB" sz="1400" dirty="0">
                <a:solidFill>
                  <a:srgbClr val="002060"/>
                </a:solidFill>
              </a:rPr>
              <a:t>4. To embed the CDi and Skills Builder framework into the wider school curriculum. </a:t>
            </a:r>
          </a:p>
          <a:p>
            <a:endParaRPr lang="en-GB" sz="1400" dirty="0">
              <a:solidFill>
                <a:srgbClr val="002060"/>
              </a:solidFill>
            </a:endParaRPr>
          </a:p>
          <a:p>
            <a:r>
              <a:rPr lang="en-GB" sz="1400" dirty="0">
                <a:solidFill>
                  <a:srgbClr val="002060"/>
                </a:solidFill>
              </a:rPr>
              <a:t>5. To continue working towards the Quality in Careers Standard.</a:t>
            </a:r>
          </a:p>
          <a:p>
            <a:endParaRPr lang="en-GB" sz="1400" dirty="0">
              <a:solidFill>
                <a:srgbClr val="002060"/>
              </a:solidFill>
            </a:endParaRPr>
          </a:p>
          <a:p>
            <a:r>
              <a:rPr lang="en-GB" sz="1400" dirty="0">
                <a:solidFill>
                  <a:srgbClr val="002060"/>
                </a:solidFill>
              </a:rPr>
              <a:t>6. To develop individual learner action plans to evidence personal advice and guidance which are signed, dated and shared with the students, parents/carers, and the transition team. (GB8)</a:t>
            </a:r>
          </a:p>
          <a:p>
            <a:endParaRPr lang="en-GB" sz="1400" dirty="0">
              <a:solidFill>
                <a:srgbClr val="002060"/>
              </a:solidFill>
            </a:endParaRPr>
          </a:p>
          <a:p>
            <a:r>
              <a:rPr lang="en-GB" sz="1400" dirty="0">
                <a:solidFill>
                  <a:srgbClr val="002060"/>
                </a:solidFill>
              </a:rPr>
              <a:t>7. To increase the opportunities for learners to learn from employers about work, employment and the skills valued in the workplace. (GB 5)</a:t>
            </a:r>
          </a:p>
        </p:txBody>
      </p:sp>
    </p:spTree>
    <p:extLst>
      <p:ext uri="{BB962C8B-B14F-4D97-AF65-F5344CB8AC3E}">
        <p14:creationId xmlns:p14="http://schemas.microsoft.com/office/powerpoint/2010/main" val="2384615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5544" y="2517930"/>
            <a:ext cx="9144000" cy="1075007"/>
          </a:xfrm>
        </p:spPr>
        <p:txBody>
          <a:bodyPr>
            <a:normAutofit/>
          </a:bodyPr>
          <a:lstStyle/>
          <a:p>
            <a:r>
              <a:rPr lang="en-GB" b="1" i="1" dirty="0">
                <a:solidFill>
                  <a:srgbClr val="FF0000"/>
                </a:solidFill>
              </a:rPr>
              <a:t>Careers Programme 2024-25</a:t>
            </a:r>
          </a:p>
        </p:txBody>
      </p:sp>
      <p:sp>
        <p:nvSpPr>
          <p:cNvPr id="3" name="Subtitle 2"/>
          <p:cNvSpPr>
            <a:spLocks noGrp="1"/>
          </p:cNvSpPr>
          <p:nvPr>
            <p:ph type="subTitle" idx="1"/>
          </p:nvPr>
        </p:nvSpPr>
        <p:spPr>
          <a:xfrm>
            <a:off x="1535555" y="4874559"/>
            <a:ext cx="9144000" cy="1655762"/>
          </a:xfrm>
        </p:spPr>
        <p:txBody>
          <a:bodyPr>
            <a:normAutofit/>
          </a:bodyPr>
          <a:lstStyle/>
          <a:p>
            <a:endParaRPr lang="en-GB" b="1" dirty="0">
              <a:solidFill>
                <a:srgbClr val="FF0000"/>
              </a:solidFill>
            </a:endParaRPr>
          </a:p>
          <a:p>
            <a:r>
              <a:rPr lang="en-GB" dirty="0"/>
              <a:t> </a:t>
            </a:r>
          </a:p>
          <a:p>
            <a:endParaRPr lang="en-GB" b="1" dirty="0">
              <a:solidFill>
                <a:srgbClr val="FF0000"/>
              </a:solidFill>
            </a:endParaRPr>
          </a:p>
        </p:txBody>
      </p:sp>
      <p:pic>
        <p:nvPicPr>
          <p:cNvPr id="1026" name="Picture 1">
            <a:extLst>
              <a:ext uri="{FF2B5EF4-FFF2-40B4-BE49-F238E27FC236}">
                <a16:creationId xmlns:a16="http://schemas.microsoft.com/office/drawing/2014/main" id="{37F9447F-99D9-412F-95C9-09CE3B127B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9373" y="1262640"/>
            <a:ext cx="4163511" cy="775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9480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EF74-8687-475B-9B04-5A0EE6BD05ED}"/>
              </a:ext>
            </a:extLst>
          </p:cNvPr>
          <p:cNvSpPr>
            <a:spLocks noGrp="1"/>
          </p:cNvSpPr>
          <p:nvPr>
            <p:ph type="title"/>
          </p:nvPr>
        </p:nvSpPr>
        <p:spPr>
          <a:xfrm>
            <a:off x="838200" y="483395"/>
            <a:ext cx="10515600" cy="1462086"/>
          </a:xfrm>
        </p:spPr>
        <p:txBody>
          <a:bodyPr>
            <a:normAutofit/>
          </a:bodyPr>
          <a:lstStyle/>
          <a:p>
            <a:pPr algn="ctr"/>
            <a:r>
              <a:rPr lang="en-GB" dirty="0">
                <a:solidFill>
                  <a:srgbClr val="FF0000"/>
                </a:solidFill>
                <a:latin typeface="+mn-lt"/>
              </a:rPr>
              <a:t>Session Objectives</a:t>
            </a:r>
          </a:p>
        </p:txBody>
      </p:sp>
      <p:sp>
        <p:nvSpPr>
          <p:cNvPr id="3" name="Text Placeholder 2">
            <a:extLst>
              <a:ext uri="{FF2B5EF4-FFF2-40B4-BE49-F238E27FC236}">
                <a16:creationId xmlns:a16="http://schemas.microsoft.com/office/drawing/2014/main" id="{4A4ECED7-29A7-43BD-BDBD-BA21A924ABEF}"/>
              </a:ext>
            </a:extLst>
          </p:cNvPr>
          <p:cNvSpPr>
            <a:spLocks noGrp="1"/>
          </p:cNvSpPr>
          <p:nvPr>
            <p:ph type="body" idx="1"/>
          </p:nvPr>
        </p:nvSpPr>
        <p:spPr>
          <a:xfrm>
            <a:off x="838200" y="1945481"/>
            <a:ext cx="10515600" cy="4150519"/>
          </a:xfrm>
        </p:spPr>
        <p:txBody>
          <a:bodyPr>
            <a:normAutofit/>
          </a:bodyPr>
          <a:lstStyle/>
          <a:p>
            <a:r>
              <a:rPr lang="en-GB" dirty="0">
                <a:solidFill>
                  <a:srgbClr val="002060"/>
                </a:solidFill>
              </a:rPr>
              <a:t>The aim of this short presentation is to provide an overview of the careers programme at Oak Tree School. </a:t>
            </a:r>
          </a:p>
          <a:p>
            <a:endParaRPr lang="en-GB" dirty="0">
              <a:solidFill>
                <a:srgbClr val="002060"/>
              </a:solidFill>
            </a:endParaRPr>
          </a:p>
          <a:p>
            <a:r>
              <a:rPr lang="en-GB" sz="1600" dirty="0">
                <a:solidFill>
                  <a:srgbClr val="002060"/>
                </a:solidFill>
              </a:rPr>
              <a:t>By the end of this session, you should be able to:</a:t>
            </a:r>
          </a:p>
          <a:p>
            <a:pPr marL="457200" indent="-457200">
              <a:buAutoNum type="arabicPeriod"/>
            </a:pPr>
            <a:r>
              <a:rPr lang="en-GB" sz="1600" dirty="0">
                <a:solidFill>
                  <a:srgbClr val="002060"/>
                </a:solidFill>
              </a:rPr>
              <a:t>Identify why we have a careers programme.</a:t>
            </a:r>
          </a:p>
          <a:p>
            <a:pPr marL="457200" indent="-457200">
              <a:buAutoNum type="arabicPeriod"/>
            </a:pPr>
            <a:r>
              <a:rPr lang="en-GB" sz="1600" dirty="0">
                <a:solidFill>
                  <a:srgbClr val="002060"/>
                </a:solidFill>
              </a:rPr>
              <a:t>Identify a range of benefits of having a careers programme in school.</a:t>
            </a:r>
          </a:p>
          <a:p>
            <a:pPr marL="457200" indent="-457200">
              <a:buAutoNum type="arabicPeriod"/>
            </a:pPr>
            <a:r>
              <a:rPr lang="en-GB" sz="1600" dirty="0">
                <a:solidFill>
                  <a:srgbClr val="002060"/>
                </a:solidFill>
              </a:rPr>
              <a:t>Describe what the Gatsby Benchmarks are and the importance of these in relation to our careers programme.</a:t>
            </a:r>
          </a:p>
          <a:p>
            <a:pPr marL="457200" indent="-457200">
              <a:buAutoNum type="arabicPeriod"/>
            </a:pPr>
            <a:r>
              <a:rPr lang="en-GB" sz="1600" dirty="0">
                <a:solidFill>
                  <a:srgbClr val="002060"/>
                </a:solidFill>
              </a:rPr>
              <a:t>Summarise what we currently do at Oak Tree School in our careers programme.</a:t>
            </a:r>
          </a:p>
          <a:p>
            <a:pPr marL="457200" indent="-457200">
              <a:buAutoNum type="arabicPeriod"/>
            </a:pPr>
            <a:r>
              <a:rPr lang="en-GB" sz="1600" dirty="0">
                <a:solidFill>
                  <a:srgbClr val="002060"/>
                </a:solidFill>
              </a:rPr>
              <a:t>Identify targets set out in the careers quality improvement plan.</a:t>
            </a:r>
          </a:p>
          <a:p>
            <a:endParaRPr lang="en-GB" dirty="0"/>
          </a:p>
        </p:txBody>
      </p:sp>
    </p:spTree>
    <p:extLst>
      <p:ext uri="{BB962C8B-B14F-4D97-AF65-F5344CB8AC3E}">
        <p14:creationId xmlns:p14="http://schemas.microsoft.com/office/powerpoint/2010/main" val="3750712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EF74-8687-475B-9B04-5A0EE6BD05ED}"/>
              </a:ext>
            </a:extLst>
          </p:cNvPr>
          <p:cNvSpPr>
            <a:spLocks noGrp="1"/>
          </p:cNvSpPr>
          <p:nvPr>
            <p:ph type="title"/>
          </p:nvPr>
        </p:nvSpPr>
        <p:spPr>
          <a:xfrm>
            <a:off x="831850" y="1214439"/>
            <a:ext cx="10515600" cy="1462086"/>
          </a:xfrm>
        </p:spPr>
        <p:txBody>
          <a:bodyPr>
            <a:normAutofit fontScale="90000"/>
          </a:bodyPr>
          <a:lstStyle/>
          <a:p>
            <a:r>
              <a:rPr lang="en-GB" dirty="0">
                <a:solidFill>
                  <a:srgbClr val="FF0000"/>
                </a:solidFill>
              </a:rPr>
              <a:t>Why do we have a Careers Programme?</a:t>
            </a:r>
          </a:p>
        </p:txBody>
      </p:sp>
      <p:sp>
        <p:nvSpPr>
          <p:cNvPr id="3" name="Text Placeholder 2">
            <a:extLst>
              <a:ext uri="{FF2B5EF4-FFF2-40B4-BE49-F238E27FC236}">
                <a16:creationId xmlns:a16="http://schemas.microsoft.com/office/drawing/2014/main" id="{4A4ECED7-29A7-43BD-BDBD-BA21A924ABEF}"/>
              </a:ext>
            </a:extLst>
          </p:cNvPr>
          <p:cNvSpPr>
            <a:spLocks noGrp="1"/>
          </p:cNvSpPr>
          <p:nvPr>
            <p:ph type="body" idx="1"/>
          </p:nvPr>
        </p:nvSpPr>
        <p:spPr>
          <a:xfrm>
            <a:off x="838200" y="2809876"/>
            <a:ext cx="10515600" cy="2833686"/>
          </a:xfrm>
        </p:spPr>
        <p:txBody>
          <a:bodyPr>
            <a:normAutofit/>
          </a:bodyPr>
          <a:lstStyle/>
          <a:p>
            <a:pPr marL="342900" indent="-342900">
              <a:buFont typeface="Arial" panose="020B0604020202020204" pitchFamily="34" charset="0"/>
              <a:buChar char="•"/>
            </a:pPr>
            <a:r>
              <a:rPr lang="en-GB" sz="1600" dirty="0">
                <a:solidFill>
                  <a:srgbClr val="002060"/>
                </a:solidFill>
              </a:rPr>
              <a:t>Section 45A of the Education Act 1997 requires all schools and education providers to have a stable, structured careers programme that has the explicit backing of the senior management team and has an identified and appropriately trained person responsible for it.</a:t>
            </a:r>
          </a:p>
          <a:p>
            <a:pPr marL="342900" indent="-342900">
              <a:buFont typeface="Arial" panose="020B0604020202020204" pitchFamily="34" charset="0"/>
              <a:buChar char="•"/>
            </a:pPr>
            <a:r>
              <a:rPr lang="en-GB" sz="1600" dirty="0">
                <a:solidFill>
                  <a:srgbClr val="002060"/>
                </a:solidFill>
              </a:rPr>
              <a:t>Research suggests that careers related learning in schools help raise aspirations and support children's transitions to secondary school and beyond.</a:t>
            </a:r>
          </a:p>
          <a:p>
            <a:pPr marL="342900" indent="-342900">
              <a:buFont typeface="Arial" panose="020B0604020202020204" pitchFamily="34" charset="0"/>
              <a:buChar char="•"/>
            </a:pPr>
            <a:r>
              <a:rPr lang="en-GB" sz="1600" dirty="0">
                <a:solidFill>
                  <a:srgbClr val="002060"/>
                </a:solidFill>
              </a:rPr>
              <a:t>Ofsted inspects and grades careers programs in schools, evaluating them as part of the school's overall effectiveness, focusing on areas like personal development and leadership and management. </a:t>
            </a:r>
          </a:p>
          <a:p>
            <a:pPr marL="342900" indent="-342900">
              <a:buFont typeface="Arial" panose="020B0604020202020204" pitchFamily="34" charset="0"/>
              <a:buChar char="•"/>
            </a:pPr>
            <a:r>
              <a:rPr lang="en-GB" sz="1600" dirty="0">
                <a:solidFill>
                  <a:srgbClr val="002060"/>
                </a:solidFill>
              </a:rPr>
              <a:t>Career education and guidance play an important role in curriculum that supports: students' interests, strengths and aspirations, students' achievements, students at risk of poor outcomes, students making informed decisions about their subject choices and pathways.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2968282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EF74-8687-475B-9B04-5A0EE6BD05ED}"/>
              </a:ext>
            </a:extLst>
          </p:cNvPr>
          <p:cNvSpPr>
            <a:spLocks noGrp="1"/>
          </p:cNvSpPr>
          <p:nvPr>
            <p:ph type="title"/>
          </p:nvPr>
        </p:nvSpPr>
        <p:spPr>
          <a:xfrm>
            <a:off x="831850" y="1214439"/>
            <a:ext cx="10515600" cy="1462086"/>
          </a:xfrm>
        </p:spPr>
        <p:txBody>
          <a:bodyPr>
            <a:normAutofit fontScale="90000"/>
          </a:bodyPr>
          <a:lstStyle/>
          <a:p>
            <a:r>
              <a:rPr lang="en-GB" dirty="0">
                <a:solidFill>
                  <a:srgbClr val="FF0000"/>
                </a:solidFill>
              </a:rPr>
              <a:t>Benefits of the Careers &amp; Education Programme at School?</a:t>
            </a:r>
          </a:p>
        </p:txBody>
      </p:sp>
      <p:sp>
        <p:nvSpPr>
          <p:cNvPr id="3" name="Text Placeholder 2">
            <a:extLst>
              <a:ext uri="{FF2B5EF4-FFF2-40B4-BE49-F238E27FC236}">
                <a16:creationId xmlns:a16="http://schemas.microsoft.com/office/drawing/2014/main" id="{4A4ECED7-29A7-43BD-BDBD-BA21A924ABEF}"/>
              </a:ext>
            </a:extLst>
          </p:cNvPr>
          <p:cNvSpPr>
            <a:spLocks noGrp="1"/>
          </p:cNvSpPr>
          <p:nvPr>
            <p:ph type="body" idx="1"/>
          </p:nvPr>
        </p:nvSpPr>
        <p:spPr>
          <a:xfrm>
            <a:off x="838200" y="2809876"/>
            <a:ext cx="10515600" cy="2833686"/>
          </a:xfrm>
        </p:spPr>
        <p:txBody>
          <a:bodyPr>
            <a:normAutofit fontScale="47500" lnSpcReduction="20000"/>
          </a:bodyPr>
          <a:lstStyle/>
          <a:p>
            <a:r>
              <a:rPr lang="en-GB" sz="2900" dirty="0">
                <a:solidFill>
                  <a:srgbClr val="002060"/>
                </a:solidFill>
              </a:rPr>
              <a:t>There are many benefits of us delivering careers education in school. These include:</a:t>
            </a:r>
          </a:p>
          <a:p>
            <a:r>
              <a:rPr lang="en-GB" sz="2900" dirty="0">
                <a:solidFill>
                  <a:srgbClr val="FF0000"/>
                </a:solidFill>
              </a:rPr>
              <a:t>Improved self-awareness: </a:t>
            </a:r>
            <a:r>
              <a:rPr lang="en-GB" sz="2900" dirty="0">
                <a:solidFill>
                  <a:srgbClr val="002060"/>
                </a:solidFill>
              </a:rPr>
              <a:t>Careers education can help students to gain a better understanding of their own strengths, weaknesses, and interests. This can help them to make more informed choices about their future career paths.</a:t>
            </a:r>
          </a:p>
          <a:p>
            <a:r>
              <a:rPr lang="en-GB" sz="2900" dirty="0">
                <a:solidFill>
                  <a:srgbClr val="FF0000"/>
                </a:solidFill>
              </a:rPr>
              <a:t>Increased motivation: </a:t>
            </a:r>
            <a:r>
              <a:rPr lang="en-GB" sz="2900" dirty="0">
                <a:solidFill>
                  <a:srgbClr val="002060"/>
                </a:solidFill>
              </a:rPr>
              <a:t>When students have a clear idea of what they want to do in the future, they are often more motivated to work hard in school and achieve their goals. Students can see the relevance of their school subjects to real world careers. </a:t>
            </a:r>
          </a:p>
          <a:p>
            <a:r>
              <a:rPr lang="en-GB" sz="2900" dirty="0">
                <a:solidFill>
                  <a:srgbClr val="FF0000"/>
                </a:solidFill>
              </a:rPr>
              <a:t>Better decision-making: </a:t>
            </a:r>
            <a:r>
              <a:rPr lang="en-GB" sz="2900" dirty="0">
                <a:solidFill>
                  <a:srgbClr val="002060"/>
                </a:solidFill>
              </a:rPr>
              <a:t>With a solid understanding of the different career options available to them, students are better equipped to make informed decisions about their education and career paths.</a:t>
            </a:r>
          </a:p>
          <a:p>
            <a:r>
              <a:rPr lang="en-GB" sz="2900" dirty="0">
                <a:solidFill>
                  <a:srgbClr val="FF0000"/>
                </a:solidFill>
              </a:rPr>
              <a:t>Greater career satisfaction: </a:t>
            </a:r>
            <a:r>
              <a:rPr lang="en-GB" sz="2900" dirty="0">
                <a:solidFill>
                  <a:srgbClr val="002060"/>
                </a:solidFill>
              </a:rPr>
              <a:t>Careers education can help students to identify careers that are a good match for their skills and interests, which can lead to greater job satisfaction and fulfilment.</a:t>
            </a:r>
          </a:p>
          <a:p>
            <a:r>
              <a:rPr lang="en-GB" sz="2900" dirty="0">
                <a:solidFill>
                  <a:srgbClr val="FF0000"/>
                </a:solidFill>
              </a:rPr>
              <a:t>Reduced skills gap</a:t>
            </a:r>
            <a:r>
              <a:rPr lang="en-GB" sz="2900" dirty="0">
                <a:solidFill>
                  <a:srgbClr val="002060"/>
                </a:solidFill>
              </a:rPr>
              <a:t>: By providing students with information about in-demand careers and the skills required to succeed in those careers, careers education can help to reduce the skills gap between the workforce and the needs of employers.</a:t>
            </a:r>
          </a:p>
          <a:p>
            <a:r>
              <a:rPr lang="en-GB" sz="2900" dirty="0">
                <a:solidFill>
                  <a:srgbClr val="FF0000"/>
                </a:solidFill>
              </a:rPr>
              <a:t>Enhanced employability: </a:t>
            </a:r>
            <a:r>
              <a:rPr lang="en-GB" sz="2900" dirty="0">
                <a:solidFill>
                  <a:srgbClr val="002060"/>
                </a:solidFill>
              </a:rPr>
              <a:t>With knowledge of the job market, interview skills, CV preparation, networking skills and communication skills, students become better equipped to successfully navigate the job application process and compete effectively for job opportunities.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1392936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EF74-8687-475B-9B04-5A0EE6BD05ED}"/>
              </a:ext>
            </a:extLst>
          </p:cNvPr>
          <p:cNvSpPr>
            <a:spLocks noGrp="1"/>
          </p:cNvSpPr>
          <p:nvPr>
            <p:ph type="title"/>
          </p:nvPr>
        </p:nvSpPr>
        <p:spPr>
          <a:xfrm>
            <a:off x="838200" y="483395"/>
            <a:ext cx="10515600" cy="1462086"/>
          </a:xfrm>
        </p:spPr>
        <p:txBody>
          <a:bodyPr>
            <a:normAutofit fontScale="90000"/>
          </a:bodyPr>
          <a:lstStyle/>
          <a:p>
            <a:r>
              <a:rPr lang="en-GB" dirty="0">
                <a:solidFill>
                  <a:srgbClr val="FF0000"/>
                </a:solidFill>
              </a:rPr>
              <a:t>What are the Gatsby Benchmarks?</a:t>
            </a:r>
          </a:p>
        </p:txBody>
      </p:sp>
      <p:sp>
        <p:nvSpPr>
          <p:cNvPr id="3" name="Text Placeholder 2">
            <a:extLst>
              <a:ext uri="{FF2B5EF4-FFF2-40B4-BE49-F238E27FC236}">
                <a16:creationId xmlns:a16="http://schemas.microsoft.com/office/drawing/2014/main" id="{4A4ECED7-29A7-43BD-BDBD-BA21A924ABEF}"/>
              </a:ext>
            </a:extLst>
          </p:cNvPr>
          <p:cNvSpPr>
            <a:spLocks noGrp="1"/>
          </p:cNvSpPr>
          <p:nvPr>
            <p:ph type="body" idx="1"/>
          </p:nvPr>
        </p:nvSpPr>
        <p:spPr>
          <a:xfrm>
            <a:off x="838200" y="1945481"/>
            <a:ext cx="10515600" cy="4150519"/>
          </a:xfrm>
        </p:spPr>
        <p:txBody>
          <a:bodyPr>
            <a:normAutofit fontScale="77500" lnSpcReduction="20000"/>
          </a:bodyPr>
          <a:lstStyle/>
          <a:p>
            <a:r>
              <a:rPr lang="en-GB" dirty="0">
                <a:solidFill>
                  <a:srgbClr val="002060"/>
                </a:solidFill>
              </a:rPr>
              <a:t>Non-statutory but internationally recognised set of standards which provide schools and colleges with a framework in which to develop their careers programme in line with their legal requirements.</a:t>
            </a:r>
          </a:p>
          <a:p>
            <a:pPr marL="342900" indent="-342900">
              <a:buFont typeface="Arial" panose="020B0604020202020204" pitchFamily="34" charset="0"/>
              <a:buChar char="•"/>
            </a:pPr>
            <a:endParaRPr lang="en-GB" dirty="0">
              <a:solidFill>
                <a:srgbClr val="002060"/>
              </a:solidFill>
            </a:endParaRPr>
          </a:p>
          <a:p>
            <a:r>
              <a:rPr lang="en-GB" dirty="0">
                <a:solidFill>
                  <a:srgbClr val="002060"/>
                </a:solidFill>
              </a:rPr>
              <a:t>The 8 Gatsby benchmarks of good career guidance are:</a:t>
            </a:r>
          </a:p>
          <a:p>
            <a:endParaRPr lang="en-GB" dirty="0">
              <a:solidFill>
                <a:srgbClr val="002060"/>
              </a:solidFill>
            </a:endParaRPr>
          </a:p>
          <a:p>
            <a:r>
              <a:rPr lang="en-GB" dirty="0">
                <a:solidFill>
                  <a:srgbClr val="002060"/>
                </a:solidFill>
              </a:rPr>
              <a:t>1. A stable careers programme.</a:t>
            </a:r>
          </a:p>
          <a:p>
            <a:r>
              <a:rPr lang="en-GB" dirty="0">
                <a:solidFill>
                  <a:srgbClr val="FF0000"/>
                </a:solidFill>
              </a:rPr>
              <a:t>2. Learning from career and labour market information.</a:t>
            </a:r>
          </a:p>
          <a:p>
            <a:r>
              <a:rPr lang="en-GB" dirty="0">
                <a:solidFill>
                  <a:srgbClr val="002060"/>
                </a:solidFill>
              </a:rPr>
              <a:t>3. Addressing the needs of each pupil.</a:t>
            </a:r>
          </a:p>
          <a:p>
            <a:r>
              <a:rPr lang="en-GB" dirty="0">
                <a:solidFill>
                  <a:srgbClr val="FF0000"/>
                </a:solidFill>
              </a:rPr>
              <a:t>4. Linking curriculum learning to careers.</a:t>
            </a:r>
          </a:p>
          <a:p>
            <a:r>
              <a:rPr lang="en-GB" dirty="0">
                <a:solidFill>
                  <a:srgbClr val="FF0000"/>
                </a:solidFill>
              </a:rPr>
              <a:t>5. Encounters with employers and employees.</a:t>
            </a:r>
          </a:p>
          <a:p>
            <a:r>
              <a:rPr lang="en-GB" dirty="0">
                <a:solidFill>
                  <a:srgbClr val="002060"/>
                </a:solidFill>
              </a:rPr>
              <a:t>6. Experiences of workplaces.</a:t>
            </a:r>
          </a:p>
          <a:p>
            <a:r>
              <a:rPr lang="en-GB" dirty="0">
                <a:solidFill>
                  <a:srgbClr val="002060"/>
                </a:solidFill>
              </a:rPr>
              <a:t>7. Encounters with further and higher education. </a:t>
            </a:r>
          </a:p>
          <a:p>
            <a:r>
              <a:rPr lang="en-GB" dirty="0">
                <a:solidFill>
                  <a:srgbClr val="002060"/>
                </a:solidFill>
              </a:rPr>
              <a:t>8. Personal guidance.</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1064493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EF74-8687-475B-9B04-5A0EE6BD05ED}"/>
              </a:ext>
            </a:extLst>
          </p:cNvPr>
          <p:cNvSpPr>
            <a:spLocks noGrp="1"/>
          </p:cNvSpPr>
          <p:nvPr>
            <p:ph type="title"/>
          </p:nvPr>
        </p:nvSpPr>
        <p:spPr>
          <a:xfrm>
            <a:off x="838200" y="483395"/>
            <a:ext cx="10515600" cy="1462086"/>
          </a:xfrm>
        </p:spPr>
        <p:txBody>
          <a:bodyPr>
            <a:normAutofit/>
          </a:bodyPr>
          <a:lstStyle/>
          <a:p>
            <a:r>
              <a:rPr lang="en-GB" dirty="0">
                <a:solidFill>
                  <a:srgbClr val="FF0000"/>
                </a:solidFill>
              </a:rPr>
              <a:t>1. A Stable Careers Programme</a:t>
            </a:r>
          </a:p>
        </p:txBody>
      </p:sp>
      <p:graphicFrame>
        <p:nvGraphicFramePr>
          <p:cNvPr id="7" name="Table 6">
            <a:extLst>
              <a:ext uri="{FF2B5EF4-FFF2-40B4-BE49-F238E27FC236}">
                <a16:creationId xmlns:a16="http://schemas.microsoft.com/office/drawing/2014/main" id="{E27EE027-F79C-400F-8754-D839CAEAF8CD}"/>
              </a:ext>
            </a:extLst>
          </p:cNvPr>
          <p:cNvGraphicFramePr>
            <a:graphicFrameLocks noGrp="1"/>
          </p:cNvGraphicFramePr>
          <p:nvPr>
            <p:extLst>
              <p:ext uri="{D42A27DB-BD31-4B8C-83A1-F6EECF244321}">
                <p14:modId xmlns:p14="http://schemas.microsoft.com/office/powerpoint/2010/main" val="190926015"/>
              </p:ext>
            </p:extLst>
          </p:nvPr>
        </p:nvGraphicFramePr>
        <p:xfrm>
          <a:off x="1052944" y="2133600"/>
          <a:ext cx="10215419" cy="2930208"/>
        </p:xfrm>
        <a:graphic>
          <a:graphicData uri="http://schemas.openxmlformats.org/drawingml/2006/table">
            <a:tbl>
              <a:tblPr firstRow="1" firstCol="1" bandRow="1"/>
              <a:tblGrid>
                <a:gridCol w="4316449">
                  <a:extLst>
                    <a:ext uri="{9D8B030D-6E8A-4147-A177-3AD203B41FA5}">
                      <a16:colId xmlns:a16="http://schemas.microsoft.com/office/drawing/2014/main" val="3750100859"/>
                    </a:ext>
                  </a:extLst>
                </a:gridCol>
                <a:gridCol w="5898970">
                  <a:extLst>
                    <a:ext uri="{9D8B030D-6E8A-4147-A177-3AD203B41FA5}">
                      <a16:colId xmlns:a16="http://schemas.microsoft.com/office/drawing/2014/main" val="3960803449"/>
                    </a:ext>
                  </a:extLst>
                </a:gridCol>
              </a:tblGrid>
              <a:tr h="659606">
                <a:tc>
                  <a:txBody>
                    <a:bodyPr/>
                    <a:lstStyle/>
                    <a:p>
                      <a:pPr algn="ctr">
                        <a:spcAft>
                          <a:spcPts val="0"/>
                        </a:spcAft>
                      </a:pPr>
                      <a:r>
                        <a:rPr lang="en-GB" sz="16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 </a:t>
                      </a:r>
                      <a:endParaRPr lang="en-GB" sz="16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Definition</a:t>
                      </a:r>
                      <a:endParaRPr lang="en-GB" sz="1600" dirty="0"/>
                    </a:p>
                    <a:p>
                      <a:pPr algn="ctr">
                        <a:spcAft>
                          <a:spcPts val="0"/>
                        </a:spcAft>
                      </a:pPr>
                      <a:r>
                        <a:rPr lang="en-GB" sz="16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 </a:t>
                      </a:r>
                      <a:endParaRPr lang="en-GB" sz="16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FD9"/>
                    </a:solidFill>
                  </a:tcPr>
                </a:tc>
                <a:tc>
                  <a:txBody>
                    <a:bodyPr/>
                    <a:lstStyle/>
                    <a:p>
                      <a:pPr algn="ctr">
                        <a:spcAft>
                          <a:spcPts val="0"/>
                        </a:spcAft>
                      </a:pPr>
                      <a:r>
                        <a:rPr lang="en-GB" sz="16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 </a:t>
                      </a:r>
                      <a:endParaRPr lang="en-GB" sz="16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rgbClr val="1F3864"/>
                          </a:solidFill>
                          <a:effectLst/>
                          <a:latin typeface="Calibri" panose="020F0502020204030204" pitchFamily="34" charset="0"/>
                        </a:rPr>
                        <a:t>Criteria</a:t>
                      </a:r>
                      <a:endParaRPr lang="en-GB" sz="1800" dirty="0"/>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FD9"/>
                    </a:solidFill>
                  </a:tcPr>
                </a:tc>
                <a:extLst>
                  <a:ext uri="{0D108BD9-81ED-4DB2-BD59-A6C34878D82A}">
                    <a16:rowId xmlns:a16="http://schemas.microsoft.com/office/drawing/2014/main" val="1830733506"/>
                  </a:ext>
                </a:extLst>
              </a:tr>
              <a:tr h="2198688">
                <a:tc>
                  <a:txBody>
                    <a:bodyPr/>
                    <a:lstStyle/>
                    <a:p>
                      <a:pPr>
                        <a:spcAft>
                          <a:spcPts val="0"/>
                        </a:spcAft>
                      </a:pPr>
                      <a:r>
                        <a:rPr lang="en-GB" sz="12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Every school should have an embedded programme of careers education and guidance that is known and understood by pupils, parents and carers, staff, governors, employers and other agencies.</a:t>
                      </a:r>
                      <a:endPar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spcAft>
                          <a:spcPts val="0"/>
                        </a:spcAft>
                      </a:pPr>
                      <a:r>
                        <a:rPr lang="en-GB" sz="12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 The Every school should have a stable, structured careers programme that has the explicit backing of governors, the headteacher and the senior management team, and has an identified and appropriately trained careers leader responsible for it.</a:t>
                      </a:r>
                    </a:p>
                    <a:p>
                      <a:pPr>
                        <a:spcAft>
                          <a:spcPts val="0"/>
                        </a:spcAft>
                      </a:pPr>
                      <a:r>
                        <a:rPr lang="en-GB" sz="12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 The careers programme should be tailored to the needs of pupils, sequenced appropriately, underpinned by learning outcomes and linked to the whole-school development plan. It should also set out how parents and carers will be engaged throughout.</a:t>
                      </a:r>
                    </a:p>
                    <a:p>
                      <a:pPr>
                        <a:spcAft>
                          <a:spcPts val="0"/>
                        </a:spcAft>
                      </a:pPr>
                      <a:r>
                        <a:rPr lang="en-GB" sz="12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 The careers programme should be published on the school’s website and communicated in ways that enable pupils, parents and carers, staff and employers to access, and understand it.</a:t>
                      </a:r>
                    </a:p>
                    <a:p>
                      <a:pPr>
                        <a:spcAft>
                          <a:spcPts val="0"/>
                        </a:spcAft>
                      </a:pPr>
                      <a:r>
                        <a:rPr lang="en-GB" sz="12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 The programme should be regularly evaluated using feedback from pupils, parents and carers, teachers and other staff who support pupils, careers advisers and employers to increase its impact.</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672596694"/>
                  </a:ext>
                </a:extLst>
              </a:tr>
            </a:tbl>
          </a:graphicData>
        </a:graphic>
      </p:graphicFrame>
    </p:spTree>
    <p:extLst>
      <p:ext uri="{BB962C8B-B14F-4D97-AF65-F5344CB8AC3E}">
        <p14:creationId xmlns:p14="http://schemas.microsoft.com/office/powerpoint/2010/main" val="2336232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EF74-8687-475B-9B04-5A0EE6BD05ED}"/>
              </a:ext>
            </a:extLst>
          </p:cNvPr>
          <p:cNvSpPr>
            <a:spLocks noGrp="1"/>
          </p:cNvSpPr>
          <p:nvPr>
            <p:ph type="title"/>
          </p:nvPr>
        </p:nvSpPr>
        <p:spPr>
          <a:xfrm>
            <a:off x="838200" y="1120703"/>
            <a:ext cx="10515600" cy="1462086"/>
          </a:xfrm>
        </p:spPr>
        <p:txBody>
          <a:bodyPr>
            <a:normAutofit fontScale="90000"/>
          </a:bodyPr>
          <a:lstStyle/>
          <a:p>
            <a:r>
              <a:rPr lang="en-GB" dirty="0">
                <a:solidFill>
                  <a:srgbClr val="FF0000"/>
                </a:solidFill>
              </a:rPr>
              <a:t>2. Learning from Careers &amp; Labour Market Information</a:t>
            </a:r>
          </a:p>
        </p:txBody>
      </p:sp>
      <p:graphicFrame>
        <p:nvGraphicFramePr>
          <p:cNvPr id="7" name="Table 6">
            <a:extLst>
              <a:ext uri="{FF2B5EF4-FFF2-40B4-BE49-F238E27FC236}">
                <a16:creationId xmlns:a16="http://schemas.microsoft.com/office/drawing/2014/main" id="{E27EE027-F79C-400F-8754-D839CAEAF8CD}"/>
              </a:ext>
            </a:extLst>
          </p:cNvPr>
          <p:cNvGraphicFramePr>
            <a:graphicFrameLocks noGrp="1"/>
          </p:cNvGraphicFramePr>
          <p:nvPr>
            <p:extLst>
              <p:ext uri="{D42A27DB-BD31-4B8C-83A1-F6EECF244321}">
                <p14:modId xmlns:p14="http://schemas.microsoft.com/office/powerpoint/2010/main" val="3225697136"/>
              </p:ext>
            </p:extLst>
          </p:nvPr>
        </p:nvGraphicFramePr>
        <p:xfrm>
          <a:off x="1138381" y="2665282"/>
          <a:ext cx="10215419" cy="2930208"/>
        </p:xfrm>
        <a:graphic>
          <a:graphicData uri="http://schemas.openxmlformats.org/drawingml/2006/table">
            <a:tbl>
              <a:tblPr firstRow="1" firstCol="1" bandRow="1"/>
              <a:tblGrid>
                <a:gridCol w="4316449">
                  <a:extLst>
                    <a:ext uri="{9D8B030D-6E8A-4147-A177-3AD203B41FA5}">
                      <a16:colId xmlns:a16="http://schemas.microsoft.com/office/drawing/2014/main" val="3750100859"/>
                    </a:ext>
                  </a:extLst>
                </a:gridCol>
                <a:gridCol w="5898970">
                  <a:extLst>
                    <a:ext uri="{9D8B030D-6E8A-4147-A177-3AD203B41FA5}">
                      <a16:colId xmlns:a16="http://schemas.microsoft.com/office/drawing/2014/main" val="3960803449"/>
                    </a:ext>
                  </a:extLst>
                </a:gridCol>
              </a:tblGrid>
              <a:tr h="659606">
                <a:tc>
                  <a:txBody>
                    <a:bodyPr/>
                    <a:lstStyle/>
                    <a:p>
                      <a:pPr algn="ctr">
                        <a:spcAft>
                          <a:spcPts val="0"/>
                        </a:spcAft>
                      </a:pPr>
                      <a:r>
                        <a:rPr lang="en-GB" sz="16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 </a:t>
                      </a:r>
                      <a:endParaRPr lang="en-GB" sz="16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endParaRPr>
                    </a:p>
                    <a:p>
                      <a:pPr algn="ctr">
                        <a:spcAft>
                          <a:spcPts val="0"/>
                        </a:spcAft>
                      </a:pPr>
                      <a:r>
                        <a:rPr lang="en-GB" sz="16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Definition</a:t>
                      </a:r>
                      <a:endParaRPr lang="en-GB" sz="16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endParaRPr>
                    </a:p>
                    <a:p>
                      <a:pPr algn="ctr">
                        <a:spcAft>
                          <a:spcPts val="0"/>
                        </a:spcAft>
                      </a:pPr>
                      <a:r>
                        <a:rPr lang="en-GB" sz="16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 </a:t>
                      </a:r>
                      <a:endParaRPr lang="en-GB" sz="16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FD9"/>
                    </a:solidFill>
                  </a:tcPr>
                </a:tc>
                <a:tc>
                  <a:txBody>
                    <a:bodyPr/>
                    <a:lstStyle/>
                    <a:p>
                      <a:pPr algn="ctr">
                        <a:spcAft>
                          <a:spcPts val="0"/>
                        </a:spcAft>
                      </a:pPr>
                      <a:r>
                        <a:rPr lang="en-GB" sz="16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 </a:t>
                      </a:r>
                      <a:endParaRPr lang="en-GB" sz="16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endParaRPr>
                    </a:p>
                    <a:p>
                      <a:pPr algn="ctr">
                        <a:spcAft>
                          <a:spcPts val="0"/>
                        </a:spcAft>
                      </a:pPr>
                      <a:r>
                        <a:rPr lang="en-GB" sz="16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Criteria</a:t>
                      </a:r>
                      <a:endParaRPr lang="en-GB" dirty="0"/>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FD9"/>
                    </a:solidFill>
                  </a:tcPr>
                </a:tc>
                <a:extLst>
                  <a:ext uri="{0D108BD9-81ED-4DB2-BD59-A6C34878D82A}">
                    <a16:rowId xmlns:a16="http://schemas.microsoft.com/office/drawing/2014/main" val="1830733506"/>
                  </a:ext>
                </a:extLst>
              </a:tr>
              <a:tr h="2198688">
                <a:tc>
                  <a:txBody>
                    <a:bodyPr/>
                    <a:lstStyle/>
                    <a:p>
                      <a:pPr>
                        <a:spcAft>
                          <a:spcPts val="0"/>
                        </a:spcAft>
                      </a:pPr>
                      <a:r>
                        <a:rPr lang="en-GB" sz="12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All pupils, parents and carers, teachers and staff who support pupils should have access to good-quality, up-to-date information about future pathways, study options and labour market opportunities. Young people with special educational needs and disabilities (SEND) and their parents and carers may require different or additional information. All pupils will need the support of an informed adviser to make the best use of available information.</a:t>
                      </a:r>
                      <a:endPar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spcAft>
                          <a:spcPts val="0"/>
                        </a:spcAft>
                      </a:pPr>
                      <a:r>
                        <a:rPr lang="en-GB" sz="12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 During each Key Stage, all pupils should access and use information about careers, pathways and the labour market to inform their own decisions on study options or next steps.</a:t>
                      </a:r>
                    </a:p>
                    <a:p>
                      <a:pPr>
                        <a:spcAft>
                          <a:spcPts val="0"/>
                        </a:spcAft>
                      </a:pPr>
                      <a:r>
                        <a:rPr lang="en-GB" sz="12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 Parents and carers should be encouraged and supported to access and use information about careers, pathways and the labour market to inform their support for pupils in their care.</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672596694"/>
                  </a:ext>
                </a:extLst>
              </a:tr>
            </a:tbl>
          </a:graphicData>
        </a:graphic>
      </p:graphicFrame>
    </p:spTree>
    <p:extLst>
      <p:ext uri="{BB962C8B-B14F-4D97-AF65-F5344CB8AC3E}">
        <p14:creationId xmlns:p14="http://schemas.microsoft.com/office/powerpoint/2010/main" val="2517368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EF74-8687-475B-9B04-5A0EE6BD05ED}"/>
              </a:ext>
            </a:extLst>
          </p:cNvPr>
          <p:cNvSpPr>
            <a:spLocks noGrp="1"/>
          </p:cNvSpPr>
          <p:nvPr>
            <p:ph type="title"/>
          </p:nvPr>
        </p:nvSpPr>
        <p:spPr>
          <a:xfrm>
            <a:off x="838200" y="493172"/>
            <a:ext cx="10645588" cy="1462086"/>
          </a:xfrm>
        </p:spPr>
        <p:txBody>
          <a:bodyPr>
            <a:normAutofit fontScale="90000"/>
          </a:bodyPr>
          <a:lstStyle/>
          <a:p>
            <a:r>
              <a:rPr lang="en-GB" dirty="0">
                <a:solidFill>
                  <a:srgbClr val="FF0000"/>
                </a:solidFill>
              </a:rPr>
              <a:t>3. Addressing the Needs of Each Pupil</a:t>
            </a:r>
          </a:p>
        </p:txBody>
      </p:sp>
      <p:graphicFrame>
        <p:nvGraphicFramePr>
          <p:cNvPr id="7" name="Table 6">
            <a:extLst>
              <a:ext uri="{FF2B5EF4-FFF2-40B4-BE49-F238E27FC236}">
                <a16:creationId xmlns:a16="http://schemas.microsoft.com/office/drawing/2014/main" id="{E27EE027-F79C-400F-8754-D839CAEAF8CD}"/>
              </a:ext>
            </a:extLst>
          </p:cNvPr>
          <p:cNvGraphicFramePr>
            <a:graphicFrameLocks noGrp="1"/>
          </p:cNvGraphicFramePr>
          <p:nvPr>
            <p:extLst>
              <p:ext uri="{D42A27DB-BD31-4B8C-83A1-F6EECF244321}">
                <p14:modId xmlns:p14="http://schemas.microsoft.com/office/powerpoint/2010/main" val="2027927304"/>
              </p:ext>
            </p:extLst>
          </p:nvPr>
        </p:nvGraphicFramePr>
        <p:xfrm>
          <a:off x="1129416" y="2100234"/>
          <a:ext cx="10215419" cy="3657600"/>
        </p:xfrm>
        <a:graphic>
          <a:graphicData uri="http://schemas.openxmlformats.org/drawingml/2006/table">
            <a:tbl>
              <a:tblPr firstRow="1" firstCol="1" bandRow="1"/>
              <a:tblGrid>
                <a:gridCol w="4316449">
                  <a:extLst>
                    <a:ext uri="{9D8B030D-6E8A-4147-A177-3AD203B41FA5}">
                      <a16:colId xmlns:a16="http://schemas.microsoft.com/office/drawing/2014/main" val="3750100859"/>
                    </a:ext>
                  </a:extLst>
                </a:gridCol>
                <a:gridCol w="5898970">
                  <a:extLst>
                    <a:ext uri="{9D8B030D-6E8A-4147-A177-3AD203B41FA5}">
                      <a16:colId xmlns:a16="http://schemas.microsoft.com/office/drawing/2014/main" val="3960803449"/>
                    </a:ext>
                  </a:extLst>
                </a:gridCol>
              </a:tblGrid>
              <a:tr h="659606">
                <a:tc>
                  <a:txBody>
                    <a:bodyPr/>
                    <a:lstStyle/>
                    <a:p>
                      <a:pPr algn="ctr">
                        <a:spcAft>
                          <a:spcPts val="0"/>
                        </a:spcAft>
                      </a:pPr>
                      <a:r>
                        <a:rPr lang="en-GB" sz="16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 </a:t>
                      </a:r>
                      <a:endParaRPr lang="en-GB" sz="16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endParaRPr>
                    </a:p>
                    <a:p>
                      <a:pPr algn="ctr">
                        <a:spcAft>
                          <a:spcPts val="0"/>
                        </a:spcAft>
                      </a:pPr>
                      <a:r>
                        <a:rPr lang="en-GB" sz="16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Definition</a:t>
                      </a:r>
                      <a:endParaRPr lang="en-GB" sz="16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endParaRPr>
                    </a:p>
                    <a:p>
                      <a:pPr algn="ctr">
                        <a:spcAft>
                          <a:spcPts val="0"/>
                        </a:spcAft>
                      </a:pPr>
                      <a:r>
                        <a:rPr lang="en-GB" sz="16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 </a:t>
                      </a:r>
                      <a:endParaRPr lang="en-GB" sz="16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FD9"/>
                    </a:solidFill>
                  </a:tcPr>
                </a:tc>
                <a:tc>
                  <a:txBody>
                    <a:bodyPr/>
                    <a:lstStyle/>
                    <a:p>
                      <a:pPr algn="ctr">
                        <a:spcAft>
                          <a:spcPts val="0"/>
                        </a:spcAft>
                      </a:pPr>
                      <a:r>
                        <a:rPr lang="en-GB" sz="16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 </a:t>
                      </a:r>
                      <a:endParaRPr lang="en-GB" sz="16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endParaRPr>
                    </a:p>
                    <a:p>
                      <a:pPr algn="ctr">
                        <a:spcAft>
                          <a:spcPts val="0"/>
                        </a:spcAft>
                      </a:pPr>
                      <a:r>
                        <a:rPr lang="en-GB" sz="16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Criteria</a:t>
                      </a:r>
                      <a:endParaRPr lang="en-GB" dirty="0"/>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FD9"/>
                    </a:solidFill>
                  </a:tcPr>
                </a:tc>
                <a:extLst>
                  <a:ext uri="{0D108BD9-81ED-4DB2-BD59-A6C34878D82A}">
                    <a16:rowId xmlns:a16="http://schemas.microsoft.com/office/drawing/2014/main" val="1830733506"/>
                  </a:ext>
                </a:extLst>
              </a:tr>
              <a:tr h="2198688">
                <a:tc>
                  <a:txBody>
                    <a:bodyPr/>
                    <a:lstStyle/>
                    <a:p>
                      <a:pPr>
                        <a:spcAft>
                          <a:spcPts val="0"/>
                        </a:spcAft>
                      </a:pPr>
                      <a:r>
                        <a:rPr lang="en-GB" sz="12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Pupils have different careers guidance needs at different stages. Careers programmes should help pupils navigate their concerns about any barriers to career progression. In addition, opportunities should be tailored to the needs of each pupil, including any additional needs of vulnerable and disadvantaged pupils, young people with SEND and those who are absent.</a:t>
                      </a:r>
                      <a:endPar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spcAft>
                          <a:spcPts val="0"/>
                        </a:spcAft>
                      </a:pPr>
                      <a:r>
                        <a:rPr lang="en-GB" sz="12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 A school’s careers programme should actively seek to challenge misconceptions and stereotypical thinking, showcase a diverse range of role models and raise aspirations.</a:t>
                      </a:r>
                    </a:p>
                    <a:p>
                      <a:pPr>
                        <a:spcAft>
                          <a:spcPts val="0"/>
                        </a:spcAft>
                      </a:pPr>
                      <a:r>
                        <a:rPr lang="en-GB" sz="12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 Schools should keep systematic records of the participation of pupils in all aspects of their careers programme, including the individual advice given to each pupil, and any subsequent agreed decisions.</a:t>
                      </a:r>
                    </a:p>
                    <a:p>
                      <a:pPr>
                        <a:spcAft>
                          <a:spcPts val="0"/>
                        </a:spcAft>
                      </a:pPr>
                      <a:r>
                        <a:rPr lang="en-GB" sz="12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 For pupils who change schools during the secondary phase, information about participation and the advice given previously should be integrated into a pupil’s records, where this information is made available. Records should begin to be kept from the first point of contact or from the point of transition.</a:t>
                      </a:r>
                    </a:p>
                    <a:p>
                      <a:pPr>
                        <a:spcAft>
                          <a:spcPts val="0"/>
                        </a:spcAft>
                      </a:pPr>
                      <a:r>
                        <a:rPr lang="en-GB" sz="12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 All pupils should have access to these records and use them ahead of any key transition points to support their next steps and career development.</a:t>
                      </a:r>
                    </a:p>
                    <a:p>
                      <a:pPr>
                        <a:spcAft>
                          <a:spcPts val="0"/>
                        </a:spcAft>
                      </a:pPr>
                      <a:r>
                        <a:rPr lang="en-GB" sz="12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 Schools should collect, maintain and use accurate data for each pupil on their aspirations, intended and immediate education, and training or employment destinations to inform personalised support.</a:t>
                      </a:r>
                    </a:p>
                    <a:p>
                      <a:pPr>
                        <a:spcAft>
                          <a:spcPts val="0"/>
                        </a:spcAft>
                      </a:pPr>
                      <a:r>
                        <a:rPr lang="en-GB" sz="1200" dirty="0">
                          <a:solidFill>
                            <a:srgbClr val="1F3864"/>
                          </a:solidFill>
                          <a:effectLst/>
                          <a:latin typeface="Calibri" panose="020F0502020204030204" pitchFamily="34" charset="0"/>
                          <a:ea typeface="Trebuchet MS" panose="020B0603020202020204" pitchFamily="34" charset="0"/>
                          <a:cs typeface="Trebuchet MS" panose="020B0603020202020204" pitchFamily="34" charset="0"/>
                        </a:rPr>
                        <a:t>• Schools should use sustained and longer-term destination data as part of their evaluation process and use alumni to support their careers programme.</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672596694"/>
                  </a:ext>
                </a:extLst>
              </a:tr>
            </a:tbl>
          </a:graphicData>
        </a:graphic>
      </p:graphicFrame>
    </p:spTree>
    <p:extLst>
      <p:ext uri="{BB962C8B-B14F-4D97-AF65-F5344CB8AC3E}">
        <p14:creationId xmlns:p14="http://schemas.microsoft.com/office/powerpoint/2010/main" val="5289875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136776</TotalTime>
  <Words>2516</Words>
  <Application>Microsoft Office PowerPoint</Application>
  <PresentationFormat>Widescreen</PresentationFormat>
  <Paragraphs>168</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Trebuchet MS</vt:lpstr>
      <vt:lpstr>Office Theme</vt:lpstr>
      <vt:lpstr>PowerPoint Presentation</vt:lpstr>
      <vt:lpstr>Careers Programme 2024-25</vt:lpstr>
      <vt:lpstr>Session Objectives</vt:lpstr>
      <vt:lpstr>Why do we have a Careers Programme?</vt:lpstr>
      <vt:lpstr>Benefits of the Careers &amp; Education Programme at School?</vt:lpstr>
      <vt:lpstr>What are the Gatsby Benchmarks?</vt:lpstr>
      <vt:lpstr>1. A Stable Careers Programme</vt:lpstr>
      <vt:lpstr>2. Learning from Careers &amp; Labour Market Information</vt:lpstr>
      <vt:lpstr>3. Addressing the Needs of Each Pupil</vt:lpstr>
      <vt:lpstr>4. Linking Curriculum Learning to Careers</vt:lpstr>
      <vt:lpstr>5. Encounters with Employers &amp; Employees</vt:lpstr>
      <vt:lpstr>6. Experience of Workplaces</vt:lpstr>
      <vt:lpstr>7. Encounters with Further &amp; Higher Education</vt:lpstr>
      <vt:lpstr>8. Personal Guidance</vt:lpstr>
      <vt:lpstr>How do we Currently Deliver our Careers Programme?</vt:lpstr>
      <vt:lpstr>Evidence of Careers Work</vt:lpstr>
      <vt:lpstr>Careers Development Plan 25-26</vt:lpstr>
    </vt:vector>
  </TitlesOfParts>
  <Company>Acorn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Oak Tree Approach</dc:title>
  <dc:creator>Luke Bolsin</dc:creator>
  <cp:lastModifiedBy>Chris Penfold</cp:lastModifiedBy>
  <cp:revision>291</cp:revision>
  <dcterms:created xsi:type="dcterms:W3CDTF">2020-03-24T10:45:49Z</dcterms:created>
  <dcterms:modified xsi:type="dcterms:W3CDTF">2025-09-15T17:12:32Z</dcterms:modified>
</cp:coreProperties>
</file>